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99" r:id="rId4"/>
    <p:sldId id="258" r:id="rId5"/>
    <p:sldId id="30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300" r:id="rId23"/>
    <p:sldId id="301" r:id="rId24"/>
    <p:sldId id="282" r:id="rId25"/>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0" d="100"/>
          <a:sy n="50" d="100"/>
        </p:scale>
        <p:origin x="946" y="3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43F12-1D1E-4A0D-85B3-4A1CF8317158}" type="doc">
      <dgm:prSet loTypeId="urn:microsoft.com/office/officeart/2016/7/layout/BasicProcessNew" loCatId="process" qsTypeId="urn:microsoft.com/office/officeart/2005/8/quickstyle/simple1" qsCatId="simple" csTypeId="urn:microsoft.com/office/officeart/2005/8/colors/accent1_2" csCatId="accent1" phldr="1"/>
      <dgm:spPr/>
      <dgm:t>
        <a:bodyPr/>
        <a:lstStyle/>
        <a:p>
          <a:endParaRPr lang="en-US"/>
        </a:p>
      </dgm:t>
    </dgm:pt>
    <dgm:pt modelId="{8B0E50A4-34B0-48FA-889D-F3AA2AD5AAA9}">
      <dgm:prSet/>
      <dgm:spPr/>
      <dgm:t>
        <a:bodyPr/>
        <a:lstStyle/>
        <a:p>
          <a:pPr algn="just">
            <a:buNone/>
          </a:pPr>
          <a:r>
            <a:rPr lang="en-GB" b="1" dirty="0"/>
            <a:t>Talking Points:</a:t>
          </a:r>
          <a:endParaRPr lang="en-US" dirty="0"/>
        </a:p>
      </dgm:t>
    </dgm:pt>
    <dgm:pt modelId="{6BB62CDD-75D7-4800-9BF7-0C015CCE9D89}" type="parTrans" cxnId="{C7575C21-182B-467D-98E4-BADEA05C58D9}">
      <dgm:prSet/>
      <dgm:spPr/>
      <dgm:t>
        <a:bodyPr/>
        <a:lstStyle/>
        <a:p>
          <a:endParaRPr lang="en-US"/>
        </a:p>
      </dgm:t>
    </dgm:pt>
    <dgm:pt modelId="{060491AA-B36C-4518-AD81-6F28E9C778A4}" type="sibTrans" cxnId="{C7575C21-182B-467D-98E4-BADEA05C58D9}">
      <dgm:prSet/>
      <dgm:spPr/>
      <dgm:t>
        <a:bodyPr/>
        <a:lstStyle/>
        <a:p>
          <a:endParaRPr lang="en-US"/>
        </a:p>
      </dgm:t>
    </dgm:pt>
    <dgm:pt modelId="{3CE03266-B84C-4074-981F-F7BB0CD76235}">
      <dgm:prSet/>
      <dgm:spPr/>
      <dgm:t>
        <a:bodyPr/>
        <a:lstStyle/>
        <a:p>
          <a:pPr algn="just">
            <a:buFont typeface="Wingdings" panose="05000000000000000000" pitchFamily="2" charset="2"/>
            <a:buChar char="q"/>
          </a:pPr>
          <a:r>
            <a:rPr lang="en-GB" dirty="0"/>
            <a:t>United's frontline teams are the backbone of the airline, responsible for the incredible feat of getting every flight out safely and on time. But they currently lack a systematic tool to anticipate which flights will need the most support.</a:t>
          </a:r>
          <a:endParaRPr lang="en-US" dirty="0"/>
        </a:p>
      </dgm:t>
    </dgm:pt>
    <dgm:pt modelId="{5ECDC4AE-7F40-4522-A526-219ACA4753A1}" type="parTrans" cxnId="{8E542039-CBC4-4FF9-9BFD-802E622E7E4F}">
      <dgm:prSet/>
      <dgm:spPr/>
      <dgm:t>
        <a:bodyPr/>
        <a:lstStyle/>
        <a:p>
          <a:endParaRPr lang="en-US"/>
        </a:p>
      </dgm:t>
    </dgm:pt>
    <dgm:pt modelId="{E507398B-05AD-485B-8D4E-DBBC06E329A7}" type="sibTrans" cxnId="{8E542039-CBC4-4FF9-9BFD-802E622E7E4F}">
      <dgm:prSet/>
      <dgm:spPr/>
      <dgm:t>
        <a:bodyPr/>
        <a:lstStyle/>
        <a:p>
          <a:endParaRPr lang="en-US"/>
        </a:p>
      </dgm:t>
    </dgm:pt>
    <dgm:pt modelId="{4B655B57-4EEC-43AA-8FB8-5E35A4406C67}">
      <dgm:prSet/>
      <dgm:spPr/>
      <dgm:t>
        <a:bodyPr/>
        <a:lstStyle/>
        <a:p>
          <a:pPr algn="just">
            <a:buFont typeface="Wingdings" panose="05000000000000000000" pitchFamily="2" charset="2"/>
            <a:buChar char="q"/>
          </a:pPr>
          <a:r>
            <a:rPr lang="en-GB" dirty="0"/>
            <a:t>Right now, identifying these 'difficult' flights relies on deep personal experience and local knowledge. This is invaluable, but it's also inconsistent from shift to shift and doesn't scale across the network.</a:t>
          </a:r>
          <a:endParaRPr lang="en-US" dirty="0"/>
        </a:p>
      </dgm:t>
    </dgm:pt>
    <dgm:pt modelId="{0D3BC676-6B15-4C62-A90F-849378C8CC49}" type="parTrans" cxnId="{A1AF15B1-68DB-4BA7-9873-D86E6B131392}">
      <dgm:prSet/>
      <dgm:spPr/>
      <dgm:t>
        <a:bodyPr/>
        <a:lstStyle/>
        <a:p>
          <a:endParaRPr lang="en-US"/>
        </a:p>
      </dgm:t>
    </dgm:pt>
    <dgm:pt modelId="{DE5A7EB7-2CB4-4AAF-AA56-D71695BF2BDE}" type="sibTrans" cxnId="{A1AF15B1-68DB-4BA7-9873-D86E6B131392}">
      <dgm:prSet/>
      <dgm:spPr/>
      <dgm:t>
        <a:bodyPr/>
        <a:lstStyle/>
        <a:p>
          <a:endParaRPr lang="en-US"/>
        </a:p>
      </dgm:t>
    </dgm:pt>
    <dgm:pt modelId="{A22781D6-E34B-4F3D-8E48-FC4203CB18D5}">
      <dgm:prSet/>
      <dgm:spPr/>
      <dgm:t>
        <a:bodyPr/>
        <a:lstStyle/>
        <a:p>
          <a:pPr algn="just">
            <a:buFont typeface="Wingdings" panose="05000000000000000000" pitchFamily="2" charset="2"/>
            <a:buChar char="q"/>
          </a:pPr>
          <a:r>
            <a:rPr lang="en-GB" dirty="0"/>
            <a:t>This leads to </a:t>
          </a:r>
          <a:r>
            <a:rPr lang="en-GB" b="1" dirty="0"/>
            <a:t>reactive problem-solving</a:t>
          </a:r>
          <a:r>
            <a:rPr lang="en-GB" dirty="0"/>
            <a:t> when unforeseen issues with baggage, ground time, or passenger services arise, putting a strain on resources and on-time performance.</a:t>
          </a:r>
          <a:endParaRPr lang="en-US" dirty="0"/>
        </a:p>
      </dgm:t>
    </dgm:pt>
    <dgm:pt modelId="{DEB89C36-0E7B-465C-9FC7-69E55A77F54C}" type="parTrans" cxnId="{DEB3D472-3E96-4E01-AD19-14FD331C95FF}">
      <dgm:prSet/>
      <dgm:spPr/>
      <dgm:t>
        <a:bodyPr/>
        <a:lstStyle/>
        <a:p>
          <a:endParaRPr lang="en-US"/>
        </a:p>
      </dgm:t>
    </dgm:pt>
    <dgm:pt modelId="{1A4F36CA-DE03-41EB-8BA7-D9083ABC9E0D}" type="sibTrans" cxnId="{DEB3D472-3E96-4E01-AD19-14FD331C95FF}">
      <dgm:prSet/>
      <dgm:spPr/>
      <dgm:t>
        <a:bodyPr/>
        <a:lstStyle/>
        <a:p>
          <a:endParaRPr lang="en-US"/>
        </a:p>
      </dgm:t>
    </dgm:pt>
    <dgm:pt modelId="{CC81F680-B1C1-46CB-A892-CC1044EA5A67}">
      <dgm:prSet/>
      <dgm:spPr/>
      <dgm:t>
        <a:bodyPr/>
        <a:lstStyle/>
        <a:p>
          <a:pPr algn="just">
            <a:buFont typeface="Wingdings" panose="05000000000000000000" pitchFamily="2" charset="2"/>
            <a:buChar char="q"/>
          </a:pPr>
          <a:r>
            <a:rPr lang="en-GB" dirty="0"/>
            <a:t>Our goal was to answer a simple question: How can we transform that invaluable human expertise into a consistent, data-driven tool that allows teams to plan </a:t>
          </a:r>
          <a:r>
            <a:rPr lang="en-GB" b="1" dirty="0"/>
            <a:t>proactively</a:t>
          </a:r>
          <a:r>
            <a:rPr lang="en-GB" dirty="0"/>
            <a:t>?</a:t>
          </a:r>
          <a:endParaRPr lang="en-US" dirty="0"/>
        </a:p>
      </dgm:t>
    </dgm:pt>
    <dgm:pt modelId="{85500F5F-6D7D-49E2-A1AE-093DC7DF3EF2}" type="parTrans" cxnId="{46A730D4-533A-40AF-8C9B-6FF52DC21A33}">
      <dgm:prSet/>
      <dgm:spPr/>
      <dgm:t>
        <a:bodyPr/>
        <a:lstStyle/>
        <a:p>
          <a:endParaRPr lang="en-US"/>
        </a:p>
      </dgm:t>
    </dgm:pt>
    <dgm:pt modelId="{2ED5928D-4FEE-4FA5-B9BD-EEE562E1D1B5}" type="sibTrans" cxnId="{46A730D4-533A-40AF-8C9B-6FF52DC21A33}">
      <dgm:prSet/>
      <dgm:spPr/>
      <dgm:t>
        <a:bodyPr/>
        <a:lstStyle/>
        <a:p>
          <a:endParaRPr lang="en-US"/>
        </a:p>
      </dgm:t>
    </dgm:pt>
    <dgm:pt modelId="{773D9C93-2D03-475B-8DE7-CDCFFBAE7094}" type="pres">
      <dgm:prSet presAssocID="{B2F43F12-1D1E-4A0D-85B3-4A1CF8317158}" presName="Name0" presStyleCnt="0">
        <dgm:presLayoutVars>
          <dgm:dir/>
          <dgm:resizeHandles val="exact"/>
        </dgm:presLayoutVars>
      </dgm:prSet>
      <dgm:spPr/>
    </dgm:pt>
    <dgm:pt modelId="{65189AE5-B0DA-4476-B2EA-311E3DC2B403}" type="pres">
      <dgm:prSet presAssocID="{8B0E50A4-34B0-48FA-889D-F3AA2AD5AAA9}" presName="node" presStyleLbl="node1" presStyleIdx="0" presStyleCnt="1">
        <dgm:presLayoutVars>
          <dgm:bulletEnabled val="1"/>
        </dgm:presLayoutVars>
      </dgm:prSet>
      <dgm:spPr/>
    </dgm:pt>
  </dgm:ptLst>
  <dgm:cxnLst>
    <dgm:cxn modelId="{C7575C21-182B-467D-98E4-BADEA05C58D9}" srcId="{B2F43F12-1D1E-4A0D-85B3-4A1CF8317158}" destId="{8B0E50A4-34B0-48FA-889D-F3AA2AD5AAA9}" srcOrd="0" destOrd="0" parTransId="{6BB62CDD-75D7-4800-9BF7-0C015CCE9D89}" sibTransId="{060491AA-B36C-4518-AD81-6F28E9C778A4}"/>
    <dgm:cxn modelId="{8E542039-CBC4-4FF9-9BFD-802E622E7E4F}" srcId="{8B0E50A4-34B0-48FA-889D-F3AA2AD5AAA9}" destId="{3CE03266-B84C-4074-981F-F7BB0CD76235}" srcOrd="0" destOrd="0" parTransId="{5ECDC4AE-7F40-4522-A526-219ACA4753A1}" sibTransId="{E507398B-05AD-485B-8D4E-DBBC06E329A7}"/>
    <dgm:cxn modelId="{4B414B5E-2D59-48AE-A811-35595B5EC402}" type="presOf" srcId="{8B0E50A4-34B0-48FA-889D-F3AA2AD5AAA9}" destId="{65189AE5-B0DA-4476-B2EA-311E3DC2B403}" srcOrd="0" destOrd="0" presId="urn:microsoft.com/office/officeart/2016/7/layout/BasicProcessNew"/>
    <dgm:cxn modelId="{211FDE61-9A16-42A0-B55A-BDD4BAF6B256}" type="presOf" srcId="{CC81F680-B1C1-46CB-A892-CC1044EA5A67}" destId="{65189AE5-B0DA-4476-B2EA-311E3DC2B403}" srcOrd="0" destOrd="4" presId="urn:microsoft.com/office/officeart/2016/7/layout/BasicProcessNew"/>
    <dgm:cxn modelId="{DEB3D472-3E96-4E01-AD19-14FD331C95FF}" srcId="{8B0E50A4-34B0-48FA-889D-F3AA2AD5AAA9}" destId="{A22781D6-E34B-4F3D-8E48-FC4203CB18D5}" srcOrd="2" destOrd="0" parTransId="{DEB89C36-0E7B-465C-9FC7-69E55A77F54C}" sibTransId="{1A4F36CA-DE03-41EB-8BA7-D9083ABC9E0D}"/>
    <dgm:cxn modelId="{AE796F9B-5031-41DF-A5FC-3165A8FA1520}" type="presOf" srcId="{4B655B57-4EEC-43AA-8FB8-5E35A4406C67}" destId="{65189AE5-B0DA-4476-B2EA-311E3DC2B403}" srcOrd="0" destOrd="2" presId="urn:microsoft.com/office/officeart/2016/7/layout/BasicProcessNew"/>
    <dgm:cxn modelId="{A1AF15B1-68DB-4BA7-9873-D86E6B131392}" srcId="{8B0E50A4-34B0-48FA-889D-F3AA2AD5AAA9}" destId="{4B655B57-4EEC-43AA-8FB8-5E35A4406C67}" srcOrd="1" destOrd="0" parTransId="{0D3BC676-6B15-4C62-A90F-849378C8CC49}" sibTransId="{DE5A7EB7-2CB4-4AAF-AA56-D71695BF2BDE}"/>
    <dgm:cxn modelId="{806EBFC3-D6A6-445A-8906-01F86056BF0A}" type="presOf" srcId="{B2F43F12-1D1E-4A0D-85B3-4A1CF8317158}" destId="{773D9C93-2D03-475B-8DE7-CDCFFBAE7094}" srcOrd="0" destOrd="0" presId="urn:microsoft.com/office/officeart/2016/7/layout/BasicProcessNew"/>
    <dgm:cxn modelId="{F7E8EFC3-0E95-4E2A-BEB7-408557C75499}" type="presOf" srcId="{A22781D6-E34B-4F3D-8E48-FC4203CB18D5}" destId="{65189AE5-B0DA-4476-B2EA-311E3DC2B403}" srcOrd="0" destOrd="3" presId="urn:microsoft.com/office/officeart/2016/7/layout/BasicProcessNew"/>
    <dgm:cxn modelId="{13F146C9-276A-4F51-B16F-7AFE86F1CED3}" type="presOf" srcId="{3CE03266-B84C-4074-981F-F7BB0CD76235}" destId="{65189AE5-B0DA-4476-B2EA-311E3DC2B403}" srcOrd="0" destOrd="1" presId="urn:microsoft.com/office/officeart/2016/7/layout/BasicProcessNew"/>
    <dgm:cxn modelId="{46A730D4-533A-40AF-8C9B-6FF52DC21A33}" srcId="{8B0E50A4-34B0-48FA-889D-F3AA2AD5AAA9}" destId="{CC81F680-B1C1-46CB-A892-CC1044EA5A67}" srcOrd="3" destOrd="0" parTransId="{85500F5F-6D7D-49E2-A1AE-093DC7DF3EF2}" sibTransId="{2ED5928D-4FEE-4FA5-B9BD-EEE562E1D1B5}"/>
    <dgm:cxn modelId="{38534509-8C5F-44FD-A5D6-45DF84562A1D}" type="presParOf" srcId="{773D9C93-2D03-475B-8DE7-CDCFFBAE7094}" destId="{65189AE5-B0DA-4476-B2EA-311E3DC2B403}" srcOrd="0"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87AE2C-1661-4D17-90F4-22C77AD8AE27}"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FFB7848C-488B-4A50-971A-F9A02D6AAA88}">
      <dgm:prSet/>
      <dgm:spPr/>
      <dgm:t>
        <a:bodyPr/>
        <a:lstStyle/>
        <a:p>
          <a:r>
            <a:rPr lang="en-GB" b="1" dirty="0"/>
            <a:t>Talking Points:</a:t>
          </a:r>
          <a:endParaRPr lang="en-US" dirty="0"/>
        </a:p>
      </dgm:t>
    </dgm:pt>
    <dgm:pt modelId="{2740FBF3-7DEC-4920-BA95-D3A0B9374731}" type="parTrans" cxnId="{B78D1AAA-2A1B-4626-81D7-21998D119573}">
      <dgm:prSet/>
      <dgm:spPr/>
      <dgm:t>
        <a:bodyPr/>
        <a:lstStyle/>
        <a:p>
          <a:endParaRPr lang="en-US"/>
        </a:p>
      </dgm:t>
    </dgm:pt>
    <dgm:pt modelId="{F0258CEC-1217-46E2-B5D6-720D81C14895}" type="sibTrans" cxnId="{B78D1AAA-2A1B-4626-81D7-21998D119573}">
      <dgm:prSet/>
      <dgm:spPr/>
      <dgm:t>
        <a:bodyPr/>
        <a:lstStyle/>
        <a:p>
          <a:endParaRPr lang="en-US"/>
        </a:p>
      </dgm:t>
    </dgm:pt>
    <dgm:pt modelId="{0293675F-8573-4E07-A531-F777430F50BB}">
      <dgm:prSet/>
      <dgm:spPr/>
      <dgm:t>
        <a:bodyPr/>
        <a:lstStyle/>
        <a:p>
          <a:r>
            <a:rPr lang="en-GB" dirty="0"/>
            <a:t>Our primary model is a </a:t>
          </a:r>
          <a:r>
            <a:rPr lang="en-GB" b="1" dirty="0"/>
            <a:t>Rank-Based Scoring System</a:t>
          </a:r>
          <a:r>
            <a:rPr lang="en-GB" dirty="0"/>
            <a:t>. It's transparent and easy for operations teams to understand. It classified </a:t>
          </a:r>
          <a:r>
            <a:rPr lang="en-GB" b="1" dirty="0"/>
            <a:t>1,616 flights</a:t>
          </a:r>
          <a:r>
            <a:rPr lang="en-GB" dirty="0"/>
            <a:t> as 'Difficult'.</a:t>
          </a:r>
          <a:endParaRPr lang="en-US" dirty="0"/>
        </a:p>
      </dgm:t>
    </dgm:pt>
    <dgm:pt modelId="{0697ACBB-5CB4-443E-AF20-C0DBE329DF2E}" type="parTrans" cxnId="{786AB37D-A759-4CD1-9163-37F085F80C6F}">
      <dgm:prSet/>
      <dgm:spPr/>
      <dgm:t>
        <a:bodyPr/>
        <a:lstStyle/>
        <a:p>
          <a:endParaRPr lang="en-US"/>
        </a:p>
      </dgm:t>
    </dgm:pt>
    <dgm:pt modelId="{8D002CFB-BBBE-4E5F-9E51-AF4FD66A6B23}" type="sibTrans" cxnId="{786AB37D-A759-4CD1-9163-37F085F80C6F}">
      <dgm:prSet/>
      <dgm:spPr/>
      <dgm:t>
        <a:bodyPr/>
        <a:lstStyle/>
        <a:p>
          <a:endParaRPr lang="en-US"/>
        </a:p>
      </dgm:t>
    </dgm:pt>
    <dgm:pt modelId="{D3596507-6D7D-4699-9AF9-77F04746B97A}">
      <dgm:prSet/>
      <dgm:spPr/>
      <dgm:t>
        <a:bodyPr/>
        <a:lstStyle/>
        <a:p>
          <a:r>
            <a:rPr lang="en-GB" dirty="0"/>
            <a:t>But we didn't stop there. To ensure accuracy, we validated this approach with industry-standard Machine Learning models, specifically Random Forest and Gradient Boosting.</a:t>
          </a:r>
          <a:endParaRPr lang="en-US" dirty="0"/>
        </a:p>
      </dgm:t>
    </dgm:pt>
    <dgm:pt modelId="{A6C1664D-E41D-43C0-A2B9-A140D684119F}" type="parTrans" cxnId="{1417F803-C776-47DA-8C54-21415338B7BF}">
      <dgm:prSet/>
      <dgm:spPr/>
      <dgm:t>
        <a:bodyPr/>
        <a:lstStyle/>
        <a:p>
          <a:endParaRPr lang="en-US"/>
        </a:p>
      </dgm:t>
    </dgm:pt>
    <dgm:pt modelId="{7E9384EF-DE8B-4581-A2B0-437BA29F3FDD}" type="sibTrans" cxnId="{1417F803-C776-47DA-8C54-21415338B7BF}">
      <dgm:prSet/>
      <dgm:spPr/>
      <dgm:t>
        <a:bodyPr/>
        <a:lstStyle/>
        <a:p>
          <a:endParaRPr lang="en-US"/>
        </a:p>
      </dgm:t>
    </dgm:pt>
    <dgm:pt modelId="{786C2121-A5B8-4215-B41C-B06801A30702}">
      <dgm:prSet/>
      <dgm:spPr/>
      <dgm:t>
        <a:bodyPr/>
        <a:lstStyle/>
        <a:p>
          <a:r>
            <a:rPr lang="en-GB" dirty="0"/>
            <a:t>To solve this, we developed a sophisticated scoring engine. First, we engineered 39 distinct features from the raw data.</a:t>
          </a:r>
          <a:endParaRPr lang="en-US" dirty="0"/>
        </a:p>
      </dgm:t>
    </dgm:pt>
    <dgm:pt modelId="{AD737000-1FCA-4D66-AAA4-05C6937FE626}" type="parTrans" cxnId="{276A54E3-E6E3-4BD2-8144-CFAA0102D176}">
      <dgm:prSet/>
      <dgm:spPr/>
      <dgm:t>
        <a:bodyPr/>
        <a:lstStyle/>
        <a:p>
          <a:endParaRPr lang="en-US"/>
        </a:p>
      </dgm:t>
    </dgm:pt>
    <dgm:pt modelId="{F949BE05-DACF-4A87-B685-352DF475ECD1}" type="sibTrans" cxnId="{276A54E3-E6E3-4BD2-8144-CFAA0102D176}">
      <dgm:prSet/>
      <dgm:spPr/>
      <dgm:t>
        <a:bodyPr/>
        <a:lstStyle/>
        <a:p>
          <a:endParaRPr lang="en-US"/>
        </a:p>
      </dgm:t>
    </dgm:pt>
    <dgm:pt modelId="{84DB3E39-A5E8-45DA-A0B7-56F417952089}" type="pres">
      <dgm:prSet presAssocID="{AD87AE2C-1661-4D17-90F4-22C77AD8AE27}" presName="Name0" presStyleCnt="0">
        <dgm:presLayoutVars>
          <dgm:dir/>
          <dgm:resizeHandles val="exact"/>
        </dgm:presLayoutVars>
      </dgm:prSet>
      <dgm:spPr/>
    </dgm:pt>
    <dgm:pt modelId="{D227E835-334E-4450-AB7E-813E5B64FF06}" type="pres">
      <dgm:prSet presAssocID="{FFB7848C-488B-4A50-971A-F9A02D6AAA88}" presName="node" presStyleLbl="node1" presStyleIdx="0" presStyleCnt="1">
        <dgm:presLayoutVars>
          <dgm:bulletEnabled val="1"/>
        </dgm:presLayoutVars>
      </dgm:prSet>
      <dgm:spPr/>
    </dgm:pt>
  </dgm:ptLst>
  <dgm:cxnLst>
    <dgm:cxn modelId="{1417F803-C776-47DA-8C54-21415338B7BF}" srcId="{FFB7848C-488B-4A50-971A-F9A02D6AAA88}" destId="{D3596507-6D7D-4699-9AF9-77F04746B97A}" srcOrd="2" destOrd="0" parTransId="{A6C1664D-E41D-43C0-A2B9-A140D684119F}" sibTransId="{7E9384EF-DE8B-4581-A2B0-437BA29F3FDD}"/>
    <dgm:cxn modelId="{9FAB601B-1A99-414B-BF3C-45F5334EBF00}" type="presOf" srcId="{FFB7848C-488B-4A50-971A-F9A02D6AAA88}" destId="{D227E835-334E-4450-AB7E-813E5B64FF06}" srcOrd="0" destOrd="0" presId="urn:microsoft.com/office/officeart/2016/7/layout/BasicProcessNew"/>
    <dgm:cxn modelId="{1AC7CB21-D70F-4B7A-A282-4B004B95839B}" type="presOf" srcId="{D3596507-6D7D-4699-9AF9-77F04746B97A}" destId="{D227E835-334E-4450-AB7E-813E5B64FF06}" srcOrd="0" destOrd="3" presId="urn:microsoft.com/office/officeart/2016/7/layout/BasicProcessNew"/>
    <dgm:cxn modelId="{1BC08635-4C04-43E9-9A7F-B0FD9C24F26F}" type="presOf" srcId="{786C2121-A5B8-4215-B41C-B06801A30702}" destId="{D227E835-334E-4450-AB7E-813E5B64FF06}" srcOrd="0" destOrd="1" presId="urn:microsoft.com/office/officeart/2016/7/layout/BasicProcessNew"/>
    <dgm:cxn modelId="{4A084A74-0274-4E00-87EA-2EB270898A88}" type="presOf" srcId="{0293675F-8573-4E07-A531-F777430F50BB}" destId="{D227E835-334E-4450-AB7E-813E5B64FF06}" srcOrd="0" destOrd="2" presId="urn:microsoft.com/office/officeart/2016/7/layout/BasicProcessNew"/>
    <dgm:cxn modelId="{786AB37D-A759-4CD1-9163-37F085F80C6F}" srcId="{FFB7848C-488B-4A50-971A-F9A02D6AAA88}" destId="{0293675F-8573-4E07-A531-F777430F50BB}" srcOrd="1" destOrd="0" parTransId="{0697ACBB-5CB4-443E-AF20-C0DBE329DF2E}" sibTransId="{8D002CFB-BBBE-4E5F-9E51-AF4FD66A6B23}"/>
    <dgm:cxn modelId="{B78D1AAA-2A1B-4626-81D7-21998D119573}" srcId="{AD87AE2C-1661-4D17-90F4-22C77AD8AE27}" destId="{FFB7848C-488B-4A50-971A-F9A02D6AAA88}" srcOrd="0" destOrd="0" parTransId="{2740FBF3-7DEC-4920-BA95-D3A0B9374731}" sibTransId="{F0258CEC-1217-46E2-B5D6-720D81C14895}"/>
    <dgm:cxn modelId="{276A54E3-E6E3-4BD2-8144-CFAA0102D176}" srcId="{FFB7848C-488B-4A50-971A-F9A02D6AAA88}" destId="{786C2121-A5B8-4215-B41C-B06801A30702}" srcOrd="0" destOrd="0" parTransId="{AD737000-1FCA-4D66-AAA4-05C6937FE626}" sibTransId="{F949BE05-DACF-4A87-B685-352DF475ECD1}"/>
    <dgm:cxn modelId="{0C61FEED-AF68-42BB-93B2-757EE0CEF39C}" type="presOf" srcId="{AD87AE2C-1661-4D17-90F4-22C77AD8AE27}" destId="{84DB3E39-A5E8-45DA-A0B7-56F417952089}" srcOrd="0" destOrd="0" presId="urn:microsoft.com/office/officeart/2016/7/layout/BasicProcessNew"/>
    <dgm:cxn modelId="{BF89E748-9F51-4C10-AAA5-32604C437D6C}" type="presParOf" srcId="{84DB3E39-A5E8-45DA-A0B7-56F417952089}" destId="{D227E835-334E-4450-AB7E-813E5B64FF06}" srcOrd="0"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89AE5-B0DA-4476-B2EA-311E3DC2B403}">
      <dsp:nvSpPr>
        <dsp:cNvPr id="0" name=""/>
        <dsp:cNvSpPr/>
      </dsp:nvSpPr>
      <dsp:spPr>
        <a:xfrm>
          <a:off x="6808" y="0"/>
          <a:ext cx="13930982" cy="61247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just" defTabSz="1644650">
            <a:lnSpc>
              <a:spcPct val="90000"/>
            </a:lnSpc>
            <a:spcBef>
              <a:spcPct val="0"/>
            </a:spcBef>
            <a:spcAft>
              <a:spcPct val="35000"/>
            </a:spcAft>
            <a:buNone/>
          </a:pPr>
          <a:r>
            <a:rPr lang="en-GB" sz="3700" b="1" kern="1200" dirty="0"/>
            <a:t>Talking Points:</a:t>
          </a:r>
          <a:endParaRPr lang="en-US" sz="37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United's frontline teams are the backbone of the airline, responsible for the incredible feat of getting every flight out safely and on time. But they currently lack a systematic tool to anticipate which flights will need the most support.</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Right now, identifying these 'difficult' flights relies on deep personal experience and local knowledge. This is invaluable, but it's also inconsistent from shift to shift and doesn't scale across the network.</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This leads to </a:t>
          </a:r>
          <a:r>
            <a:rPr lang="en-GB" sz="2900" b="1" kern="1200" dirty="0"/>
            <a:t>reactive problem-solving</a:t>
          </a:r>
          <a:r>
            <a:rPr lang="en-GB" sz="2900" kern="1200" dirty="0"/>
            <a:t> when unforeseen issues with baggage, ground time, or passenger services arise, putting a strain on resources and on-time performance.</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Our goal was to answer a simple question: How can we transform that invaluable human expertise into a consistent, data-driven tool that allows teams to plan </a:t>
          </a:r>
          <a:r>
            <a:rPr lang="en-GB" sz="2900" b="1" kern="1200" dirty="0"/>
            <a:t>proactively</a:t>
          </a:r>
          <a:r>
            <a:rPr lang="en-GB" sz="2900" kern="1200" dirty="0"/>
            <a:t>?</a:t>
          </a:r>
          <a:endParaRPr lang="en-US" sz="2900" kern="1200" dirty="0"/>
        </a:p>
      </dsp:txBody>
      <dsp:txXfrm>
        <a:off x="6808" y="0"/>
        <a:ext cx="13930982" cy="6124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7E835-334E-4450-AB7E-813E5B64FF06}">
      <dsp:nvSpPr>
        <dsp:cNvPr id="0" name=""/>
        <dsp:cNvSpPr/>
      </dsp:nvSpPr>
      <dsp:spPr>
        <a:xfrm>
          <a:off x="8474" y="0"/>
          <a:ext cx="17339644" cy="35394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600200">
            <a:lnSpc>
              <a:spcPct val="90000"/>
            </a:lnSpc>
            <a:spcBef>
              <a:spcPct val="0"/>
            </a:spcBef>
            <a:spcAft>
              <a:spcPct val="35000"/>
            </a:spcAft>
            <a:buNone/>
          </a:pPr>
          <a:r>
            <a:rPr lang="en-GB" sz="3600" b="1" kern="1200" dirty="0"/>
            <a:t>Talking Points:</a:t>
          </a:r>
          <a:endParaRPr lang="en-US" sz="3600" kern="1200" dirty="0"/>
        </a:p>
        <a:p>
          <a:pPr marL="285750" lvl="1" indent="-285750" algn="l" defTabSz="1244600">
            <a:lnSpc>
              <a:spcPct val="90000"/>
            </a:lnSpc>
            <a:spcBef>
              <a:spcPct val="0"/>
            </a:spcBef>
            <a:spcAft>
              <a:spcPct val="15000"/>
            </a:spcAft>
            <a:buChar char="•"/>
          </a:pPr>
          <a:r>
            <a:rPr lang="en-GB" sz="2800" kern="1200" dirty="0"/>
            <a:t>To solve this, we developed a sophisticated scoring engine. First, we engineered 39 distinct features from the raw data.</a:t>
          </a:r>
          <a:endParaRPr lang="en-US" sz="2800" kern="1200" dirty="0"/>
        </a:p>
        <a:p>
          <a:pPr marL="285750" lvl="1" indent="-285750" algn="l" defTabSz="1244600">
            <a:lnSpc>
              <a:spcPct val="90000"/>
            </a:lnSpc>
            <a:spcBef>
              <a:spcPct val="0"/>
            </a:spcBef>
            <a:spcAft>
              <a:spcPct val="15000"/>
            </a:spcAft>
            <a:buChar char="•"/>
          </a:pPr>
          <a:r>
            <a:rPr lang="en-GB" sz="2800" kern="1200" dirty="0"/>
            <a:t>Our primary model is a </a:t>
          </a:r>
          <a:r>
            <a:rPr lang="en-GB" sz="2800" b="1" kern="1200" dirty="0"/>
            <a:t>Rank-Based Scoring System</a:t>
          </a:r>
          <a:r>
            <a:rPr lang="en-GB" sz="2800" kern="1200" dirty="0"/>
            <a:t>. It's transparent and easy for operations teams to understand. It classified </a:t>
          </a:r>
          <a:r>
            <a:rPr lang="en-GB" sz="2800" b="1" kern="1200" dirty="0"/>
            <a:t>1,616 flights</a:t>
          </a:r>
          <a:r>
            <a:rPr lang="en-GB" sz="2800" kern="1200" dirty="0"/>
            <a:t> as 'Difficult'.</a:t>
          </a:r>
          <a:endParaRPr lang="en-US" sz="2800" kern="1200" dirty="0"/>
        </a:p>
        <a:p>
          <a:pPr marL="285750" lvl="1" indent="-285750" algn="l" defTabSz="1244600">
            <a:lnSpc>
              <a:spcPct val="90000"/>
            </a:lnSpc>
            <a:spcBef>
              <a:spcPct val="0"/>
            </a:spcBef>
            <a:spcAft>
              <a:spcPct val="15000"/>
            </a:spcAft>
            <a:buChar char="•"/>
          </a:pPr>
          <a:r>
            <a:rPr lang="en-GB" sz="2800" kern="1200" dirty="0"/>
            <a:t>But we didn't stop there. To ensure accuracy, we validated this approach with industry-standard Machine Learning models, specifically Random Forest and Gradient Boosting.</a:t>
          </a:r>
          <a:endParaRPr lang="en-US" sz="2800" kern="1200" dirty="0"/>
        </a:p>
      </dsp:txBody>
      <dsp:txXfrm>
        <a:off x="8474" y="0"/>
        <a:ext cx="17339644" cy="3539430"/>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B245BACD-EBB7-4767-8B2E-AFE64B7ADABF}" type="datetimeFigureOut">
              <a:rPr lang="en-IN" smtClean="0"/>
              <a:t>06-10-2025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A3F97BF-A5AC-4735-AB08-9587EE637A56}" type="slidenum">
              <a:rPr lang="en-IN" smtClean="0"/>
              <a:t>‹#›</a:t>
            </a:fld>
            <a:endParaRPr lang="en-IN"/>
          </a:p>
        </p:txBody>
      </p:sp>
    </p:spTree>
    <p:extLst>
      <p:ext uri="{BB962C8B-B14F-4D97-AF65-F5344CB8AC3E}">
        <p14:creationId xmlns:p14="http://schemas.microsoft.com/office/powerpoint/2010/main" val="2828592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524A5D"/>
          </a:solidFill>
        </p:spPr>
        <p:txBody>
          <a:bodyPr wrap="square" lIns="0" tIns="0" rIns="0" bIns="0" rtlCol="0"/>
          <a:lstStyle/>
          <a:p>
            <a:endParaRPr/>
          </a:p>
        </p:txBody>
      </p:sp>
      <p:sp>
        <p:nvSpPr>
          <p:cNvPr id="2" name="Holder 2"/>
          <p:cNvSpPr>
            <a:spLocks noGrp="1"/>
          </p:cNvSpPr>
          <p:nvPr>
            <p:ph type="ctrTitle"/>
          </p:nvPr>
        </p:nvSpPr>
        <p:spPr>
          <a:xfrm>
            <a:off x="1639614" y="770074"/>
            <a:ext cx="15222219" cy="2224291"/>
          </a:xfrm>
          <a:prstGeom prst="rect">
            <a:avLst/>
          </a:prstGeom>
        </p:spPr>
        <p:txBody>
          <a:bodyPr wrap="square" lIns="0" tIns="0" rIns="0" bIns="0">
            <a:spAutoFit/>
          </a:bodyPr>
          <a:lstStyle>
            <a:lvl1pPr>
              <a:defRPr sz="5350" b="1" i="0">
                <a:solidFill>
                  <a:schemeClr val="bg1"/>
                </a:solidFill>
                <a:latin typeface="Century Gothic"/>
                <a:cs typeface="Century Gothic"/>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47365EC-BA44-447E-B71D-CFEBFDB01192}" type="datetime1">
              <a:rPr lang="en-US" smtClean="0"/>
              <a:t>10/6/2025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15CD9FC-8DED-4D93-905C-85DC14997F70}" type="datetime1">
              <a:rPr lang="en-US" smtClean="0"/>
              <a:t>10/6/2025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C60048C-E5CD-483C-9842-80CDCAE89433}" type="datetime1">
              <a:rPr lang="en-US" smtClean="0"/>
              <a:t>10/6/2025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A60EC34-F437-4139-889B-1C19E6360729}" type="datetime1">
              <a:rPr lang="en-US" smtClean="0"/>
              <a:t>10/6/2025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35C5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4117729-4D93-4A40-BEBE-B174370D19D9}" type="datetime1">
              <a:rPr lang="en-US" smtClean="0"/>
              <a:t>10/6/2025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436804" y="2348593"/>
            <a:ext cx="5414390" cy="840105"/>
          </a:xfrm>
          <a:prstGeom prst="rect">
            <a:avLst/>
          </a:prstGeom>
        </p:spPr>
        <p:txBody>
          <a:bodyPr wrap="square" lIns="0" tIns="0" rIns="0" bIns="0">
            <a:spAutoFit/>
          </a:bodyPr>
          <a:lstStyle>
            <a:lvl1pPr>
              <a:defRPr sz="5350" b="1" i="0">
                <a:solidFill>
                  <a:schemeClr val="bg1"/>
                </a:solidFill>
                <a:latin typeface="Century Gothic"/>
                <a:cs typeface="Century Gothic"/>
              </a:defRPr>
            </a:lvl1pPr>
          </a:lstStyle>
          <a:p>
            <a:endParaRPr/>
          </a:p>
        </p:txBody>
      </p:sp>
      <p:sp>
        <p:nvSpPr>
          <p:cNvPr id="3" name="Holder 3"/>
          <p:cNvSpPr>
            <a:spLocks noGrp="1"/>
          </p:cNvSpPr>
          <p:nvPr>
            <p:ph type="body" idx="1"/>
          </p:nvPr>
        </p:nvSpPr>
        <p:spPr>
          <a:xfrm>
            <a:off x="1228516" y="1768011"/>
            <a:ext cx="15968344" cy="3168650"/>
          </a:xfrm>
          <a:prstGeom prst="rect">
            <a:avLst/>
          </a:prstGeom>
        </p:spPr>
        <p:txBody>
          <a:bodyPr wrap="square" lIns="0" tIns="0" rIns="0" bIns="0">
            <a:spAutoFit/>
          </a:bodyPr>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16800041" y="9775800"/>
            <a:ext cx="1307465" cy="354329"/>
          </a:xfrm>
          <a:prstGeom prst="rect">
            <a:avLst/>
          </a:prstGeom>
        </p:spPr>
        <p:txBody>
          <a:bodyPr wrap="square" lIns="0" tIns="0" rIns="0" bIns="0">
            <a:spAutoFit/>
          </a:bodyPr>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1A53DDF-5B8C-480B-8D82-4A2E604052A9}" type="datetime1">
              <a:rPr lang="en-US" smtClean="0"/>
              <a:t>10/6/2025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38100"/>
            <a:ext cx="18288000" cy="10325100"/>
          </a:xfrm>
          <a:prstGeom prst="rect">
            <a:avLst/>
          </a:prstGeom>
        </p:spPr>
      </p:pic>
      <p:sp>
        <p:nvSpPr>
          <p:cNvPr id="8" name="object 8"/>
          <p:cNvSpPr txBox="1"/>
          <p:nvPr/>
        </p:nvSpPr>
        <p:spPr>
          <a:xfrm>
            <a:off x="1789742" y="3195088"/>
            <a:ext cx="14971394" cy="2253822"/>
          </a:xfrm>
          <a:prstGeom prst="rect">
            <a:avLst/>
          </a:prstGeom>
        </p:spPr>
        <p:txBody>
          <a:bodyPr vert="horz" wrap="square" lIns="0" tIns="123825" rIns="0" bIns="0" rtlCol="0">
            <a:spAutoFit/>
          </a:bodyPr>
          <a:lstStyle/>
          <a:p>
            <a:pPr marL="12700" marR="5080" algn="ctr">
              <a:lnSpc>
                <a:spcPts val="8250"/>
              </a:lnSpc>
              <a:spcBef>
                <a:spcPts val="975"/>
              </a:spcBef>
            </a:pPr>
            <a:r>
              <a:rPr lang="en-GB" sz="7450" spc="-530" dirty="0">
                <a:solidFill>
                  <a:srgbClr val="FAFFFF"/>
                </a:solidFill>
                <a:latin typeface="Arial Black"/>
                <a:cs typeface="Arial Black"/>
              </a:rPr>
              <a:t>A Data-Driven Framework for a Flight Difficulty Score</a:t>
            </a:r>
          </a:p>
        </p:txBody>
      </p:sp>
      <p:sp>
        <p:nvSpPr>
          <p:cNvPr id="9" name="object 8">
            <a:extLst>
              <a:ext uri="{FF2B5EF4-FFF2-40B4-BE49-F238E27FC236}">
                <a16:creationId xmlns:a16="http://schemas.microsoft.com/office/drawing/2014/main" id="{822F0CB3-67B1-6864-AA4D-433EE28DAE3C}"/>
              </a:ext>
            </a:extLst>
          </p:cNvPr>
          <p:cNvSpPr txBox="1"/>
          <p:nvPr/>
        </p:nvSpPr>
        <p:spPr>
          <a:xfrm>
            <a:off x="-3581400" y="248461"/>
            <a:ext cx="14971394" cy="1105752"/>
          </a:xfrm>
          <a:prstGeom prst="rect">
            <a:avLst/>
          </a:prstGeom>
        </p:spPr>
        <p:txBody>
          <a:bodyPr vert="horz" wrap="square" lIns="0" tIns="123825" rIns="0" bIns="0" rtlCol="0">
            <a:spAutoFit/>
          </a:bodyPr>
          <a:lstStyle/>
          <a:p>
            <a:pPr marL="12700" marR="5080" algn="ctr">
              <a:lnSpc>
                <a:spcPts val="8250"/>
              </a:lnSpc>
              <a:spcBef>
                <a:spcPts val="975"/>
              </a:spcBef>
            </a:pPr>
            <a:r>
              <a:rPr lang="en-GB" sz="5400" spc="-530" dirty="0">
                <a:solidFill>
                  <a:srgbClr val="FAFFFF"/>
                </a:solidFill>
                <a:latin typeface="Arial Black"/>
                <a:cs typeface="Arial Black"/>
              </a:rPr>
              <a:t>Team : Innov8torX_mini</a:t>
            </a:r>
          </a:p>
        </p:txBody>
      </p:sp>
      <p:pic>
        <p:nvPicPr>
          <p:cNvPr id="15" name="Picture 14">
            <a:extLst>
              <a:ext uri="{FF2B5EF4-FFF2-40B4-BE49-F238E27FC236}">
                <a16:creationId xmlns:a16="http://schemas.microsoft.com/office/drawing/2014/main" id="{E8EC37F2-EF9C-A2F8-BA84-0B4BD1C9E600}"/>
              </a:ext>
            </a:extLst>
          </p:cNvPr>
          <p:cNvPicPr>
            <a:picLocks noChangeAspect="1"/>
          </p:cNvPicPr>
          <p:nvPr/>
        </p:nvPicPr>
        <p:blipFill>
          <a:blip r:embed="rId3"/>
          <a:stretch>
            <a:fillRect/>
          </a:stretch>
        </p:blipFill>
        <p:spPr>
          <a:xfrm>
            <a:off x="13487400" y="248461"/>
            <a:ext cx="4534352" cy="1667041"/>
          </a:xfrm>
          <a:prstGeom prst="rect">
            <a:avLst/>
          </a:prstGeom>
        </p:spPr>
      </p:pic>
      <p:sp>
        <p:nvSpPr>
          <p:cNvPr id="16" name="Slide Number Placeholder 15">
            <a:extLst>
              <a:ext uri="{FF2B5EF4-FFF2-40B4-BE49-F238E27FC236}">
                <a16:creationId xmlns:a16="http://schemas.microsoft.com/office/drawing/2014/main" id="{27423A32-D6ED-FB8F-AA64-472B6FE53DCC}"/>
              </a:ext>
            </a:extLst>
          </p:cNvPr>
          <p:cNvSpPr>
            <a:spLocks noGrp="1"/>
          </p:cNvSpPr>
          <p:nvPr>
            <p:ph type="sldNum" sz="quarter" idx="7"/>
          </p:nvPr>
        </p:nvSpPr>
        <p:spPr/>
        <p:txBody>
          <a:bodyPr/>
          <a:lstStyle/>
          <a:p>
            <a:fld id="{B6F15528-21DE-4FAA-801E-634DDDAF4B2B}"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885-B65D-C068-F1F9-0D355733BF7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8C619AB-3549-5C1F-FD04-C897DB77FE5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3: Uncovering the "Why"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2253F200-ADC8-21EF-9D1A-06AB433A6F0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74124E08-249A-1933-7EB8-9238CADC6BBF}"/>
              </a:ext>
            </a:extLst>
          </p:cNvPr>
          <p:cNvSpPr txBox="1"/>
          <p:nvPr/>
        </p:nvSpPr>
        <p:spPr>
          <a:xfrm>
            <a:off x="186612" y="1376589"/>
            <a:ext cx="9281852" cy="584775"/>
          </a:xfrm>
          <a:prstGeom prst="rect">
            <a:avLst/>
          </a:prstGeom>
          <a:noFill/>
        </p:spPr>
        <p:txBody>
          <a:bodyPr wrap="square">
            <a:spAutoFit/>
          </a:bodyPr>
          <a:lstStyle/>
          <a:p>
            <a:r>
              <a:rPr lang="en-GB" sz="3200" dirty="0"/>
              <a:t>Insight: What Truly Drives Flight Difficulty?</a:t>
            </a:r>
            <a:endParaRPr lang="en-IN" sz="3200" dirty="0"/>
          </a:p>
        </p:txBody>
      </p:sp>
      <p:sp>
        <p:nvSpPr>
          <p:cNvPr id="11" name="TextBox 10">
            <a:extLst>
              <a:ext uri="{FF2B5EF4-FFF2-40B4-BE49-F238E27FC236}">
                <a16:creationId xmlns:a16="http://schemas.microsoft.com/office/drawing/2014/main" id="{CF91A437-8555-A6E7-02EE-615F31970CCE}"/>
              </a:ext>
            </a:extLst>
          </p:cNvPr>
          <p:cNvSpPr txBox="1"/>
          <p:nvPr/>
        </p:nvSpPr>
        <p:spPr>
          <a:xfrm>
            <a:off x="838200" y="5623189"/>
            <a:ext cx="16198255" cy="3244158"/>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GB" sz="2800" dirty="0"/>
              <a:t>By </a:t>
            </a:r>
            <a:r>
              <a:rPr lang="en-GB" sz="2800" dirty="0" err="1"/>
              <a:t>analyzing</a:t>
            </a:r>
            <a:r>
              <a:rPr lang="en-GB" sz="2800" dirty="0"/>
              <a:t> our model, we can pinpoint the features that matter most.</a:t>
            </a:r>
          </a:p>
          <a:p>
            <a:pPr marL="457200" indent="-457200">
              <a:lnSpc>
                <a:spcPct val="150000"/>
              </a:lnSpc>
              <a:buFont typeface="Wingdings" panose="05000000000000000000" pitchFamily="2" charset="2"/>
              <a:buChar char="q"/>
            </a:pPr>
            <a:r>
              <a:rPr lang="en-GB" sz="2800" dirty="0"/>
              <a:t>As you can see, </a:t>
            </a:r>
            <a:r>
              <a:rPr lang="en-GB" sz="2800" b="1" dirty="0"/>
              <a:t>Ground Time Pressure</a:t>
            </a:r>
            <a:r>
              <a:rPr lang="en-GB" sz="2800" dirty="0"/>
              <a:t> and </a:t>
            </a:r>
            <a:r>
              <a:rPr lang="en-GB" sz="2800" b="1" dirty="0"/>
              <a:t>Historical Delay</a:t>
            </a:r>
            <a:r>
              <a:rPr lang="en-GB" sz="2800" dirty="0"/>
              <a:t> are, by far, the most influential factors. This tells us that a flight's past performance and its scheduled turnaround time are the best indicators of its future difficulty.</a:t>
            </a:r>
          </a:p>
          <a:p>
            <a:pPr marL="457200" indent="-457200">
              <a:lnSpc>
                <a:spcPct val="150000"/>
              </a:lnSpc>
              <a:buFont typeface="Wingdings" panose="05000000000000000000" pitchFamily="2" charset="2"/>
              <a:buChar char="q"/>
            </a:pPr>
            <a:r>
              <a:rPr lang="en-GB" sz="2800" dirty="0"/>
              <a:t>This insight allows us to focus our recommendations where they will have the greatest impact.</a:t>
            </a:r>
          </a:p>
        </p:txBody>
      </p:sp>
      <p:sp>
        <p:nvSpPr>
          <p:cNvPr id="13" name="TextBox 12">
            <a:extLst>
              <a:ext uri="{FF2B5EF4-FFF2-40B4-BE49-F238E27FC236}">
                <a16:creationId xmlns:a16="http://schemas.microsoft.com/office/drawing/2014/main" id="{71E2B250-9F52-0E19-EBE5-427BAA29452C}"/>
              </a:ext>
            </a:extLst>
          </p:cNvPr>
          <p:cNvSpPr txBox="1"/>
          <p:nvPr/>
        </p:nvSpPr>
        <p:spPr>
          <a:xfrm>
            <a:off x="8974198" y="9489988"/>
            <a:ext cx="8399403" cy="646331"/>
          </a:xfrm>
          <a:prstGeom prst="rect">
            <a:avLst/>
          </a:prstGeom>
          <a:noFill/>
        </p:spPr>
        <p:txBody>
          <a:bodyPr wrap="square">
            <a:spAutoFit/>
          </a:bodyPr>
          <a:lstStyle/>
          <a:p>
            <a:r>
              <a:rPr lang="en-GB" b="1" dirty="0"/>
              <a:t>Source:</a:t>
            </a:r>
            <a:r>
              <a:rPr lang="en-GB" dirty="0"/>
              <a:t> Feature importances were calculated by the Random Forest and Gradient Boosting models in enhanced_main.py.</a:t>
            </a:r>
            <a:endParaRPr lang="en-IN" dirty="0"/>
          </a:p>
        </p:txBody>
      </p:sp>
      <p:sp>
        <p:nvSpPr>
          <p:cNvPr id="3" name="TextBox 2">
            <a:extLst>
              <a:ext uri="{FF2B5EF4-FFF2-40B4-BE49-F238E27FC236}">
                <a16:creationId xmlns:a16="http://schemas.microsoft.com/office/drawing/2014/main" id="{1BABBB19-2DC4-6821-0AFA-06F6BB77E95F}"/>
              </a:ext>
            </a:extLst>
          </p:cNvPr>
          <p:cNvSpPr txBox="1"/>
          <p:nvPr/>
        </p:nvSpPr>
        <p:spPr>
          <a:xfrm>
            <a:off x="580292" y="2759706"/>
            <a:ext cx="8070848" cy="1200329"/>
          </a:xfrm>
          <a:prstGeom prst="rect">
            <a:avLst/>
          </a:prstGeom>
          <a:noFill/>
        </p:spPr>
        <p:txBody>
          <a:bodyPr wrap="square">
            <a:spAutoFit/>
          </a:bodyPr>
          <a:lstStyle/>
          <a:p>
            <a:pPr algn="just"/>
            <a:r>
              <a:rPr lang="en-GB" sz="2400" dirty="0"/>
              <a:t>Our models consistently identified that time pressure and historical performance are the two most important predictors of difficulty.</a:t>
            </a:r>
            <a:endParaRPr lang="en-IN" sz="2400" dirty="0"/>
          </a:p>
        </p:txBody>
      </p:sp>
      <p:sp>
        <p:nvSpPr>
          <p:cNvPr id="7" name="Slide Number Placeholder 6">
            <a:extLst>
              <a:ext uri="{FF2B5EF4-FFF2-40B4-BE49-F238E27FC236}">
                <a16:creationId xmlns:a16="http://schemas.microsoft.com/office/drawing/2014/main" id="{C58C96F5-A7F3-3169-88CA-081B6A5C76DD}"/>
              </a:ext>
            </a:extLst>
          </p:cNvPr>
          <p:cNvSpPr>
            <a:spLocks noGrp="1"/>
          </p:cNvSpPr>
          <p:nvPr>
            <p:ph type="sldNum" sz="quarter" idx="7"/>
          </p:nvPr>
        </p:nvSpPr>
        <p:spPr/>
        <p:txBody>
          <a:bodyPr/>
          <a:lstStyle/>
          <a:p>
            <a:fld id="{B6F15528-21DE-4FAA-801E-634DDDAF4B2B}" type="slidenum">
              <a:rPr lang="en-IN" smtClean="0"/>
              <a:t>10</a:t>
            </a:fld>
            <a:endParaRPr lang="en-IN"/>
          </a:p>
        </p:txBody>
      </p:sp>
      <p:pic>
        <p:nvPicPr>
          <p:cNvPr id="5" name="Picture 4" descr="A chart of different colors">
            <a:extLst>
              <a:ext uri="{FF2B5EF4-FFF2-40B4-BE49-F238E27FC236}">
                <a16:creationId xmlns:a16="http://schemas.microsoft.com/office/drawing/2014/main" id="{D1B851F3-24F3-1633-66BC-00ED4F887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0540" y="755657"/>
            <a:ext cx="8070848" cy="4611913"/>
          </a:xfrm>
          <a:prstGeom prst="rect">
            <a:avLst/>
          </a:prstGeom>
        </p:spPr>
      </p:pic>
    </p:spTree>
    <p:extLst>
      <p:ext uri="{BB962C8B-B14F-4D97-AF65-F5344CB8AC3E}">
        <p14:creationId xmlns:p14="http://schemas.microsoft.com/office/powerpoint/2010/main" val="221270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376B7-F3EC-1541-0367-78AEA103FC6F}"/>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B4985BC-FF44-58F2-8FB8-6BB5552056D7}"/>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3: Pinpointing the "Where"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A07A68E7-8B22-2AB5-991B-F008830C6A8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C139A637-E25F-CCE7-4D6C-66701E710302}"/>
              </a:ext>
            </a:extLst>
          </p:cNvPr>
          <p:cNvSpPr txBox="1"/>
          <p:nvPr/>
        </p:nvSpPr>
        <p:spPr>
          <a:xfrm>
            <a:off x="186612" y="1376589"/>
            <a:ext cx="9281852" cy="1077218"/>
          </a:xfrm>
          <a:prstGeom prst="rect">
            <a:avLst/>
          </a:prstGeom>
          <a:noFill/>
        </p:spPr>
        <p:txBody>
          <a:bodyPr wrap="square">
            <a:spAutoFit/>
          </a:bodyPr>
          <a:lstStyle/>
          <a:p>
            <a:r>
              <a:rPr lang="en-GB" sz="3200" dirty="0"/>
              <a:t>Insight: Top 5 Most Difficult Destinations from ORD</a:t>
            </a:r>
            <a:endParaRPr lang="en-IN" sz="3200" dirty="0"/>
          </a:p>
        </p:txBody>
      </p:sp>
      <p:sp>
        <p:nvSpPr>
          <p:cNvPr id="11" name="TextBox 10">
            <a:extLst>
              <a:ext uri="{FF2B5EF4-FFF2-40B4-BE49-F238E27FC236}">
                <a16:creationId xmlns:a16="http://schemas.microsoft.com/office/drawing/2014/main" id="{CC8798EA-0F4B-C8C5-16C7-44478F953505}"/>
              </a:ext>
            </a:extLst>
          </p:cNvPr>
          <p:cNvSpPr txBox="1"/>
          <p:nvPr/>
        </p:nvSpPr>
        <p:spPr>
          <a:xfrm>
            <a:off x="838200" y="5598491"/>
            <a:ext cx="16198255" cy="2246769"/>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Our score allows us to move from general feelings to a specific, data-driven list of the most operationally challenging routes.</a:t>
            </a:r>
          </a:p>
          <a:p>
            <a:pPr marL="457200" indent="-457200">
              <a:buFont typeface="Wingdings" panose="05000000000000000000" pitchFamily="2" charset="2"/>
              <a:buChar char="q"/>
            </a:pPr>
            <a:r>
              <a:rPr lang="en-GB" sz="2800" dirty="0"/>
              <a:t>Flights to international hubs like </a:t>
            </a:r>
            <a:r>
              <a:rPr lang="en-GB" sz="2800" b="1" dirty="0"/>
              <a:t>Brussels (BRU)</a:t>
            </a:r>
            <a:r>
              <a:rPr lang="en-GB" sz="2800" dirty="0"/>
              <a:t>, </a:t>
            </a:r>
            <a:r>
              <a:rPr lang="en-GB" sz="2800" b="1" dirty="0"/>
              <a:t>Athens (ATH)</a:t>
            </a:r>
            <a:r>
              <a:rPr lang="en-GB" sz="2800" dirty="0"/>
              <a:t>, and </a:t>
            </a:r>
            <a:r>
              <a:rPr lang="en-GB" sz="2800" b="1" dirty="0"/>
              <a:t>Frankfurt (FRA)</a:t>
            </a:r>
            <a:r>
              <a:rPr lang="en-GB" sz="2800" dirty="0"/>
              <a:t> consistently rank as the most difficult to manage, requiring specialized attention.</a:t>
            </a:r>
          </a:p>
        </p:txBody>
      </p:sp>
      <p:sp>
        <p:nvSpPr>
          <p:cNvPr id="13" name="TextBox 12">
            <a:extLst>
              <a:ext uri="{FF2B5EF4-FFF2-40B4-BE49-F238E27FC236}">
                <a16:creationId xmlns:a16="http://schemas.microsoft.com/office/drawing/2014/main" id="{2470C691-F95C-9604-9584-B8D9591B2D60}"/>
              </a:ext>
            </a:extLst>
          </p:cNvPr>
          <p:cNvSpPr txBox="1"/>
          <p:nvPr/>
        </p:nvSpPr>
        <p:spPr>
          <a:xfrm>
            <a:off x="8925232" y="9410700"/>
            <a:ext cx="9377516" cy="646331"/>
          </a:xfrm>
          <a:prstGeom prst="rect">
            <a:avLst/>
          </a:prstGeom>
          <a:noFill/>
        </p:spPr>
        <p:txBody>
          <a:bodyPr wrap="square">
            <a:spAutoFit/>
          </a:bodyPr>
          <a:lstStyle/>
          <a:p>
            <a:r>
              <a:rPr lang="en-GB" b="1" dirty="0"/>
              <a:t>Source:</a:t>
            </a:r>
            <a:r>
              <a:rPr lang="en-GB" dirty="0"/>
              <a:t> Generated by additional_analysis.py by filtering for flights classified as 'Difficult' and aggregating by destination.</a:t>
            </a:r>
            <a:endParaRPr lang="en-IN" dirty="0"/>
          </a:p>
        </p:txBody>
      </p:sp>
      <p:sp>
        <p:nvSpPr>
          <p:cNvPr id="3" name="TextBox 2">
            <a:extLst>
              <a:ext uri="{FF2B5EF4-FFF2-40B4-BE49-F238E27FC236}">
                <a16:creationId xmlns:a16="http://schemas.microsoft.com/office/drawing/2014/main" id="{2D15DA38-CA90-B0C4-C187-56865FFB5477}"/>
              </a:ext>
            </a:extLst>
          </p:cNvPr>
          <p:cNvSpPr txBox="1"/>
          <p:nvPr/>
        </p:nvSpPr>
        <p:spPr>
          <a:xfrm>
            <a:off x="260554" y="2884089"/>
            <a:ext cx="7892846" cy="830997"/>
          </a:xfrm>
          <a:prstGeom prst="rect">
            <a:avLst/>
          </a:prstGeom>
          <a:noFill/>
        </p:spPr>
        <p:txBody>
          <a:bodyPr wrap="square">
            <a:spAutoFit/>
          </a:bodyPr>
          <a:lstStyle/>
          <a:p>
            <a:r>
              <a:rPr lang="en-GB" sz="2400" dirty="0"/>
              <a:t>The model flags specific international and high-volume routes that consistently demand the most resources.</a:t>
            </a:r>
            <a:endParaRPr lang="en-IN" sz="2400" dirty="0"/>
          </a:p>
        </p:txBody>
      </p:sp>
      <p:pic>
        <p:nvPicPr>
          <p:cNvPr id="5" name="Picture 4">
            <a:extLst>
              <a:ext uri="{FF2B5EF4-FFF2-40B4-BE49-F238E27FC236}">
                <a16:creationId xmlns:a16="http://schemas.microsoft.com/office/drawing/2014/main" id="{5A00B7A4-5A05-C30D-ACF1-4BF0055BCF35}"/>
              </a:ext>
            </a:extLst>
          </p:cNvPr>
          <p:cNvPicPr>
            <a:picLocks noChangeAspect="1"/>
          </p:cNvPicPr>
          <p:nvPr/>
        </p:nvPicPr>
        <p:blipFill>
          <a:blip r:embed="rId2"/>
          <a:stretch>
            <a:fillRect/>
          </a:stretch>
        </p:blipFill>
        <p:spPr>
          <a:xfrm>
            <a:off x="9144000" y="1069042"/>
            <a:ext cx="8446299" cy="4826456"/>
          </a:xfrm>
          <a:prstGeom prst="rect">
            <a:avLst/>
          </a:prstGeom>
        </p:spPr>
      </p:pic>
      <p:sp>
        <p:nvSpPr>
          <p:cNvPr id="7" name="Slide Number Placeholder 6">
            <a:extLst>
              <a:ext uri="{FF2B5EF4-FFF2-40B4-BE49-F238E27FC236}">
                <a16:creationId xmlns:a16="http://schemas.microsoft.com/office/drawing/2014/main" id="{73CA4C71-C1D4-FADA-EBAA-A24B76C5170D}"/>
              </a:ext>
            </a:extLst>
          </p:cNvPr>
          <p:cNvSpPr>
            <a:spLocks noGrp="1"/>
          </p:cNvSpPr>
          <p:nvPr>
            <p:ph type="sldNum" sz="quarter" idx="7"/>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298351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CE46-D92D-AC13-2367-36C71581B6FA}"/>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527E42B-C8EE-4012-5BA5-D353C04EB152}"/>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Business Impact: A $33M Annual Opportunity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4DD4351D-8925-232F-5E1B-BAE98B548022}"/>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365F3918-0E00-384D-561E-AA2E50A7F92C}"/>
              </a:ext>
            </a:extLst>
          </p:cNvPr>
          <p:cNvSpPr txBox="1"/>
          <p:nvPr/>
        </p:nvSpPr>
        <p:spPr>
          <a:xfrm>
            <a:off x="186612" y="1376589"/>
            <a:ext cx="9281852" cy="584775"/>
          </a:xfrm>
          <a:prstGeom prst="rect">
            <a:avLst/>
          </a:prstGeom>
          <a:noFill/>
        </p:spPr>
        <p:txBody>
          <a:bodyPr wrap="square">
            <a:spAutoFit/>
          </a:bodyPr>
          <a:lstStyle/>
          <a:p>
            <a:r>
              <a:rPr lang="en-GB" sz="3200" dirty="0"/>
              <a:t>From Minutes to Millions: The Financial Impact</a:t>
            </a:r>
            <a:endParaRPr lang="en-IN" sz="3200" dirty="0"/>
          </a:p>
        </p:txBody>
      </p:sp>
      <p:sp>
        <p:nvSpPr>
          <p:cNvPr id="11" name="TextBox 10">
            <a:extLst>
              <a:ext uri="{FF2B5EF4-FFF2-40B4-BE49-F238E27FC236}">
                <a16:creationId xmlns:a16="http://schemas.microsoft.com/office/drawing/2014/main" id="{789F10B5-557B-2C78-2D66-D3A5BD6354BC}"/>
              </a:ext>
            </a:extLst>
          </p:cNvPr>
          <p:cNvSpPr txBox="1"/>
          <p:nvPr/>
        </p:nvSpPr>
        <p:spPr>
          <a:xfrm>
            <a:off x="838200" y="5598491"/>
            <a:ext cx="16198255" cy="3108543"/>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Let me walk you through our ROI calculation transparently.</a:t>
            </a:r>
          </a:p>
          <a:p>
            <a:pPr marL="457200" indent="-457200">
              <a:buFont typeface="Wingdings" panose="05000000000000000000" pitchFamily="2" charset="2"/>
              <a:buChar char="q"/>
            </a:pPr>
            <a:r>
              <a:rPr lang="en-GB" sz="2800" dirty="0"/>
              <a:t>The industry standard cost of a delay is </a:t>
            </a:r>
            <a:r>
              <a:rPr lang="en-GB" sz="2800" b="1" dirty="0"/>
              <a:t>$75 per minute</a:t>
            </a:r>
            <a:r>
              <a:rPr lang="en-GB" sz="2800" dirty="0"/>
              <a:t>. Our model identified over </a:t>
            </a:r>
            <a:r>
              <a:rPr lang="en-GB" sz="2800" b="1" dirty="0"/>
              <a:t>42,000 'Difficult' flights</a:t>
            </a:r>
            <a:r>
              <a:rPr lang="en-GB" sz="2800" dirty="0"/>
              <a:t> annually at ORD, each averaging a </a:t>
            </a:r>
            <a:r>
              <a:rPr lang="en-GB" sz="2800" b="1" dirty="0"/>
              <a:t>53.3-minute delay</a:t>
            </a:r>
            <a:r>
              <a:rPr lang="en-GB" sz="2800" dirty="0"/>
              <a:t>.</a:t>
            </a:r>
          </a:p>
          <a:p>
            <a:pPr marL="457200" indent="-457200">
              <a:buFont typeface="Wingdings" panose="05000000000000000000" pitchFamily="2" charset="2"/>
              <a:buChar char="q"/>
            </a:pPr>
            <a:r>
              <a:rPr lang="en-GB" sz="2800" dirty="0"/>
              <a:t>If proactive staffing reduces that delay by a conservative </a:t>
            </a:r>
            <a:r>
              <a:rPr lang="en-GB" sz="2800" b="1" dirty="0"/>
              <a:t>20%</a:t>
            </a:r>
            <a:r>
              <a:rPr lang="en-GB" sz="2800" dirty="0"/>
              <a:t>—that's just 10.7 minutes per flight—the annual savings are over </a:t>
            </a:r>
            <a:r>
              <a:rPr lang="en-GB" sz="2800" b="1" dirty="0"/>
              <a:t>$33.7 million</a:t>
            </a:r>
            <a:r>
              <a:rPr lang="en-GB" sz="2800" dirty="0"/>
              <a:t>.</a:t>
            </a:r>
          </a:p>
          <a:p>
            <a:pPr marL="457200" indent="-457200">
              <a:buFont typeface="Wingdings" panose="05000000000000000000" pitchFamily="2" charset="2"/>
              <a:buChar char="q"/>
            </a:pPr>
            <a:r>
              <a:rPr lang="en-GB" sz="2800" dirty="0"/>
              <a:t>Even at a 10% improvement, the savings are nearly $17 million.</a:t>
            </a:r>
          </a:p>
        </p:txBody>
      </p:sp>
      <p:sp>
        <p:nvSpPr>
          <p:cNvPr id="13" name="TextBox 12">
            <a:extLst>
              <a:ext uri="{FF2B5EF4-FFF2-40B4-BE49-F238E27FC236}">
                <a16:creationId xmlns:a16="http://schemas.microsoft.com/office/drawing/2014/main" id="{EB91AD40-C080-C691-7738-65DBB41565D2}"/>
              </a:ext>
            </a:extLst>
          </p:cNvPr>
          <p:cNvSpPr txBox="1"/>
          <p:nvPr/>
        </p:nvSpPr>
        <p:spPr>
          <a:xfrm>
            <a:off x="8910484" y="9334500"/>
            <a:ext cx="9377516" cy="646331"/>
          </a:xfrm>
          <a:prstGeom prst="rect">
            <a:avLst/>
          </a:prstGeom>
          <a:noFill/>
        </p:spPr>
        <p:txBody>
          <a:bodyPr wrap="square">
            <a:spAutoFit/>
          </a:bodyPr>
          <a:lstStyle/>
          <a:p>
            <a:r>
              <a:rPr lang="en-GB" b="1" i="1" dirty="0"/>
              <a:t>Source:</a:t>
            </a:r>
            <a:r>
              <a:rPr lang="en-GB" i="1" dirty="0"/>
              <a:t> All figures are from the business_impact_summary.txt file generated by our analysis.</a:t>
            </a:r>
            <a:endParaRPr lang="en-GB" dirty="0"/>
          </a:p>
        </p:txBody>
      </p:sp>
      <p:sp>
        <p:nvSpPr>
          <p:cNvPr id="3" name="TextBox 2">
            <a:extLst>
              <a:ext uri="{FF2B5EF4-FFF2-40B4-BE49-F238E27FC236}">
                <a16:creationId xmlns:a16="http://schemas.microsoft.com/office/drawing/2014/main" id="{30F9B2F3-12A6-10DC-1E89-ED3B4F5EB091}"/>
              </a:ext>
            </a:extLst>
          </p:cNvPr>
          <p:cNvSpPr txBox="1"/>
          <p:nvPr/>
        </p:nvSpPr>
        <p:spPr>
          <a:xfrm>
            <a:off x="260554" y="2884089"/>
            <a:ext cx="8426246" cy="1200329"/>
          </a:xfrm>
          <a:prstGeom prst="rect">
            <a:avLst/>
          </a:prstGeom>
          <a:noFill/>
        </p:spPr>
        <p:txBody>
          <a:bodyPr wrap="square">
            <a:spAutoFit/>
          </a:bodyPr>
          <a:lstStyle/>
          <a:p>
            <a:r>
              <a:rPr lang="en-GB" sz="2400" dirty="0"/>
              <a:t>Based on conservative estimates, proactive staffing enabled by our model could save United over </a:t>
            </a:r>
            <a:r>
              <a:rPr lang="en-GB" sz="2400" b="1" dirty="0"/>
              <a:t>$33 million annually</a:t>
            </a:r>
            <a:r>
              <a:rPr lang="en-GB" sz="2400" dirty="0"/>
              <a:t> at ORD alone.</a:t>
            </a:r>
            <a:endParaRPr lang="en-IN" sz="2400" dirty="0"/>
          </a:p>
        </p:txBody>
      </p:sp>
      <p:pic>
        <p:nvPicPr>
          <p:cNvPr id="6" name="Picture 5">
            <a:extLst>
              <a:ext uri="{FF2B5EF4-FFF2-40B4-BE49-F238E27FC236}">
                <a16:creationId xmlns:a16="http://schemas.microsoft.com/office/drawing/2014/main" id="{D2DE9EC6-5C0B-B383-9997-4B5F8BE6EC8F}"/>
              </a:ext>
            </a:extLst>
          </p:cNvPr>
          <p:cNvPicPr>
            <a:picLocks noChangeAspect="1"/>
          </p:cNvPicPr>
          <p:nvPr/>
        </p:nvPicPr>
        <p:blipFill>
          <a:blip r:embed="rId2"/>
          <a:stretch>
            <a:fillRect/>
          </a:stretch>
        </p:blipFill>
        <p:spPr>
          <a:xfrm>
            <a:off x="8873613" y="1769101"/>
            <a:ext cx="9016429" cy="3522638"/>
          </a:xfrm>
          <a:prstGeom prst="rect">
            <a:avLst/>
          </a:prstGeom>
        </p:spPr>
      </p:pic>
      <p:sp>
        <p:nvSpPr>
          <p:cNvPr id="7" name="Slide Number Placeholder 6">
            <a:extLst>
              <a:ext uri="{FF2B5EF4-FFF2-40B4-BE49-F238E27FC236}">
                <a16:creationId xmlns:a16="http://schemas.microsoft.com/office/drawing/2014/main" id="{D44207D6-87DE-0B6F-3159-A82288CAF3AA}"/>
              </a:ext>
            </a:extLst>
          </p:cNvPr>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186972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EBD6C-6A3E-9411-9199-55113B7B0F25}"/>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51A7ECB-22A9-9614-6987-122EA1BF59CE}"/>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Actionable Recommendations &amp; Deployment</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6163905-06B0-D942-B659-824C661DDAE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42324ED9-CA50-39C6-F3B9-E3308C90039C}"/>
              </a:ext>
            </a:extLst>
          </p:cNvPr>
          <p:cNvSpPr txBox="1"/>
          <p:nvPr/>
        </p:nvSpPr>
        <p:spPr>
          <a:xfrm>
            <a:off x="186612" y="1376589"/>
            <a:ext cx="9281852" cy="1077218"/>
          </a:xfrm>
          <a:prstGeom prst="rect">
            <a:avLst/>
          </a:prstGeom>
          <a:noFill/>
        </p:spPr>
        <p:txBody>
          <a:bodyPr wrap="square">
            <a:spAutoFit/>
          </a:bodyPr>
          <a:lstStyle/>
          <a:p>
            <a:r>
              <a:rPr lang="en-GB" sz="3200" dirty="0"/>
              <a:t>From Insights to Action: Ready for Deployment Monday</a:t>
            </a:r>
            <a:endParaRPr lang="en-IN" sz="3200" dirty="0"/>
          </a:p>
        </p:txBody>
      </p:sp>
      <p:sp>
        <p:nvSpPr>
          <p:cNvPr id="11" name="TextBox 10">
            <a:extLst>
              <a:ext uri="{FF2B5EF4-FFF2-40B4-BE49-F238E27FC236}">
                <a16:creationId xmlns:a16="http://schemas.microsoft.com/office/drawing/2014/main" id="{72C28B18-C07B-91D5-0754-73149BF1A1C7}"/>
              </a:ext>
            </a:extLst>
          </p:cNvPr>
          <p:cNvSpPr txBox="1"/>
          <p:nvPr/>
        </p:nvSpPr>
        <p:spPr>
          <a:xfrm>
            <a:off x="370424" y="5963481"/>
            <a:ext cx="16198255" cy="3108543"/>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"Our analysis leads to specific, high-impact recommendations like prioritizing baggage handlers for transfer-heavy flights and creating specialized procedures for the consistently difficult BRU and ATH routes."</a:t>
            </a:r>
          </a:p>
          <a:p>
            <a:pPr marL="457200" indent="-457200">
              <a:buFont typeface="Wingdings" panose="05000000000000000000" pitchFamily="2" charset="2"/>
              <a:buChar char="q"/>
            </a:pPr>
            <a:r>
              <a:rPr lang="en-GB" sz="2800" dirty="0"/>
              <a:t>"Crucially, this is ready to deploy. We've written </a:t>
            </a:r>
            <a:r>
              <a:rPr lang="en-GB" sz="2800" b="1" dirty="0"/>
              <a:t>7 production SQL queries</a:t>
            </a:r>
            <a:r>
              <a:rPr lang="en-GB" sz="2800" dirty="0"/>
              <a:t> that can be integrated into United's existing systems to generate a 'Top 10 Difficult Flights' report for station managers every morning at 5 AM."</a:t>
            </a:r>
          </a:p>
        </p:txBody>
      </p:sp>
      <p:sp>
        <p:nvSpPr>
          <p:cNvPr id="13" name="TextBox 12">
            <a:extLst>
              <a:ext uri="{FF2B5EF4-FFF2-40B4-BE49-F238E27FC236}">
                <a16:creationId xmlns:a16="http://schemas.microsoft.com/office/drawing/2014/main" id="{0B43CAC9-5CBA-BFB6-8156-9C19AFF9C5C0}"/>
              </a:ext>
            </a:extLst>
          </p:cNvPr>
          <p:cNvSpPr txBox="1"/>
          <p:nvPr/>
        </p:nvSpPr>
        <p:spPr>
          <a:xfrm>
            <a:off x="10210800" y="5594149"/>
            <a:ext cx="9301316" cy="369332"/>
          </a:xfrm>
          <a:prstGeom prst="rect">
            <a:avLst/>
          </a:prstGeom>
          <a:noFill/>
        </p:spPr>
        <p:txBody>
          <a:bodyPr wrap="square">
            <a:spAutoFit/>
          </a:bodyPr>
          <a:lstStyle/>
          <a:p>
            <a:r>
              <a:rPr lang="en-GB" b="1" i="1" dirty="0"/>
              <a:t>Source:</a:t>
            </a:r>
            <a:r>
              <a:rPr lang="en-GB" i="1" dirty="0"/>
              <a:t> Generated by running python test_all_sql.py in Code folder</a:t>
            </a:r>
            <a:endParaRPr lang="en-GB" dirty="0"/>
          </a:p>
        </p:txBody>
      </p:sp>
      <p:sp>
        <p:nvSpPr>
          <p:cNvPr id="3" name="TextBox 2">
            <a:extLst>
              <a:ext uri="{FF2B5EF4-FFF2-40B4-BE49-F238E27FC236}">
                <a16:creationId xmlns:a16="http://schemas.microsoft.com/office/drawing/2014/main" id="{BB120341-686A-F8A6-0DA5-7E176E93D136}"/>
              </a:ext>
            </a:extLst>
          </p:cNvPr>
          <p:cNvSpPr txBox="1"/>
          <p:nvPr/>
        </p:nvSpPr>
        <p:spPr>
          <a:xfrm>
            <a:off x="260554" y="2884089"/>
            <a:ext cx="7892846" cy="1200329"/>
          </a:xfrm>
          <a:prstGeom prst="rect">
            <a:avLst/>
          </a:prstGeom>
          <a:noFill/>
        </p:spPr>
        <p:txBody>
          <a:bodyPr wrap="square">
            <a:spAutoFit/>
          </a:bodyPr>
          <a:lstStyle/>
          <a:p>
            <a:r>
              <a:rPr lang="en-GB" sz="2400" dirty="0"/>
              <a:t>This isn't just a theory; we've written the production-ready SQL to integrate these insights into daily operations immediately.</a:t>
            </a:r>
            <a:endParaRPr lang="en-IN" sz="2400" dirty="0"/>
          </a:p>
        </p:txBody>
      </p:sp>
      <p:pic>
        <p:nvPicPr>
          <p:cNvPr id="15" name="Picture 14">
            <a:extLst>
              <a:ext uri="{FF2B5EF4-FFF2-40B4-BE49-F238E27FC236}">
                <a16:creationId xmlns:a16="http://schemas.microsoft.com/office/drawing/2014/main" id="{AD892A6B-F61B-D1E1-C901-4F22E9481CC1}"/>
              </a:ext>
            </a:extLst>
          </p:cNvPr>
          <p:cNvPicPr>
            <a:picLocks noChangeAspect="1"/>
          </p:cNvPicPr>
          <p:nvPr/>
        </p:nvPicPr>
        <p:blipFill>
          <a:blip r:embed="rId2"/>
          <a:stretch>
            <a:fillRect/>
          </a:stretch>
        </p:blipFill>
        <p:spPr>
          <a:xfrm>
            <a:off x="8284861" y="2247900"/>
            <a:ext cx="9712106" cy="3301901"/>
          </a:xfrm>
          <a:prstGeom prst="rect">
            <a:avLst/>
          </a:prstGeom>
        </p:spPr>
      </p:pic>
      <p:sp>
        <p:nvSpPr>
          <p:cNvPr id="16" name="Slide Number Placeholder 15">
            <a:extLst>
              <a:ext uri="{FF2B5EF4-FFF2-40B4-BE49-F238E27FC236}">
                <a16:creationId xmlns:a16="http://schemas.microsoft.com/office/drawing/2014/main" id="{066F8344-5B05-28B8-B15F-E752AC867908}"/>
              </a:ext>
            </a:extLst>
          </p:cNvPr>
          <p:cNvSpPr>
            <a:spLocks noGrp="1"/>
          </p:cNvSpPr>
          <p:nvPr>
            <p:ph type="sldNum" sz="quarter" idx="7"/>
          </p:nvPr>
        </p:nvSpPr>
        <p:spPr/>
        <p:txBody>
          <a:bodyPr/>
          <a:lstStyle/>
          <a:p>
            <a:fld id="{B6F15528-21DE-4FAA-801E-634DDDAF4B2B}" type="slidenum">
              <a:rPr lang="en-IN" smtClean="0"/>
              <a:t>13</a:t>
            </a:fld>
            <a:endParaRPr lang="en-IN"/>
          </a:p>
        </p:txBody>
      </p:sp>
    </p:spTree>
    <p:extLst>
      <p:ext uri="{BB962C8B-B14F-4D97-AF65-F5344CB8AC3E}">
        <p14:creationId xmlns:p14="http://schemas.microsoft.com/office/powerpoint/2010/main" val="24308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6FB18-D886-29E8-B137-CAA71A747F3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2AA009A-BFDD-DCDA-DE54-5B5E9B4C8650}"/>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Conclusion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54CD5A44-F74A-E715-1881-C333F665676C}"/>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51013569-FBD9-E5A4-1016-AA5EC0F712A2}"/>
              </a:ext>
            </a:extLst>
          </p:cNvPr>
          <p:cNvSpPr txBox="1"/>
          <p:nvPr/>
        </p:nvSpPr>
        <p:spPr>
          <a:xfrm>
            <a:off x="186612" y="1376589"/>
            <a:ext cx="9281852" cy="584775"/>
          </a:xfrm>
          <a:prstGeom prst="rect">
            <a:avLst/>
          </a:prstGeom>
          <a:noFill/>
        </p:spPr>
        <p:txBody>
          <a:bodyPr wrap="square">
            <a:spAutoFit/>
          </a:bodyPr>
          <a:lstStyle/>
          <a:p>
            <a:r>
              <a:rPr lang="en-GB" sz="3200" dirty="0"/>
              <a:t>The Complete Solution for Proactive Operations</a:t>
            </a:r>
            <a:endParaRPr lang="en-IN" sz="3200" dirty="0"/>
          </a:p>
        </p:txBody>
      </p:sp>
      <p:sp>
        <p:nvSpPr>
          <p:cNvPr id="11" name="TextBox 10">
            <a:extLst>
              <a:ext uri="{FF2B5EF4-FFF2-40B4-BE49-F238E27FC236}">
                <a16:creationId xmlns:a16="http://schemas.microsoft.com/office/drawing/2014/main" id="{48FCE7DC-6B2E-4C11-DDE2-E8BC34F9354C}"/>
              </a:ext>
            </a:extLst>
          </p:cNvPr>
          <p:cNvSpPr txBox="1"/>
          <p:nvPr/>
        </p:nvSpPr>
        <p:spPr>
          <a:xfrm>
            <a:off x="347810" y="4712118"/>
            <a:ext cx="10515600" cy="1815882"/>
          </a:xfrm>
          <a:prstGeom prst="rect">
            <a:avLst/>
          </a:prstGeom>
          <a:noFill/>
        </p:spPr>
        <p:txBody>
          <a:bodyPr wrap="square">
            <a:spAutoFit/>
          </a:bodyPr>
          <a:lstStyle/>
          <a:p>
            <a:pPr marL="457200" indent="-457200">
              <a:buFont typeface="Wingdings" panose="05000000000000000000" pitchFamily="2" charset="2"/>
              <a:buChar char="q"/>
            </a:pPr>
            <a:r>
              <a:rPr lang="en-GB" sz="2800" b="1" dirty="0"/>
              <a:t>A Hybrid Model (Interpretable Ranks + ML Accuracy)</a:t>
            </a:r>
          </a:p>
          <a:p>
            <a:pPr marL="457200" indent="-457200">
              <a:buFont typeface="Wingdings" panose="05000000000000000000" pitchFamily="2" charset="2"/>
              <a:buChar char="q"/>
            </a:pPr>
            <a:r>
              <a:rPr lang="en-GB" sz="2800" b="1" dirty="0"/>
              <a:t>Three Layers of Validation (Separation + Temporal + CV)</a:t>
            </a:r>
          </a:p>
          <a:p>
            <a:pPr marL="457200" indent="-457200">
              <a:buFont typeface="Wingdings" panose="05000000000000000000" pitchFamily="2" charset="2"/>
              <a:buChar char="q"/>
            </a:pPr>
            <a:r>
              <a:rPr lang="en-GB" sz="2800" b="1" dirty="0"/>
              <a:t>A $33M Justified Business Case (Transparent ROI)</a:t>
            </a:r>
          </a:p>
          <a:p>
            <a:pPr marL="457200" indent="-457200">
              <a:buFont typeface="Wingdings" panose="05000000000000000000" pitchFamily="2" charset="2"/>
              <a:buChar char="q"/>
            </a:pPr>
            <a:r>
              <a:rPr lang="en-GB" sz="2800" b="1" dirty="0"/>
              <a:t>A Ready-to-Deploy Solution (Production SQL Queries)</a:t>
            </a:r>
            <a:endParaRPr lang="en-GB" sz="2800" dirty="0"/>
          </a:p>
        </p:txBody>
      </p:sp>
      <p:sp>
        <p:nvSpPr>
          <p:cNvPr id="13" name="TextBox 12">
            <a:extLst>
              <a:ext uri="{FF2B5EF4-FFF2-40B4-BE49-F238E27FC236}">
                <a16:creationId xmlns:a16="http://schemas.microsoft.com/office/drawing/2014/main" id="{F7B15B31-306B-F6E9-B5CF-AC6D717786A2}"/>
              </a:ext>
            </a:extLst>
          </p:cNvPr>
          <p:cNvSpPr txBox="1"/>
          <p:nvPr/>
        </p:nvSpPr>
        <p:spPr>
          <a:xfrm>
            <a:off x="10744200" y="9541764"/>
            <a:ext cx="9301316" cy="369332"/>
          </a:xfrm>
          <a:prstGeom prst="rect">
            <a:avLst/>
          </a:prstGeom>
          <a:noFill/>
        </p:spPr>
        <p:txBody>
          <a:bodyPr wrap="square">
            <a:spAutoFit/>
          </a:bodyPr>
          <a:lstStyle/>
          <a:p>
            <a:r>
              <a:rPr lang="en-GB" b="1" i="1" dirty="0"/>
              <a:t>Source:</a:t>
            </a:r>
            <a:r>
              <a:rPr lang="en-GB" i="1" dirty="0"/>
              <a:t> Generated by running python test_all_sql.py in Code folder</a:t>
            </a:r>
            <a:endParaRPr lang="en-GB" dirty="0"/>
          </a:p>
        </p:txBody>
      </p:sp>
      <p:sp>
        <p:nvSpPr>
          <p:cNvPr id="3" name="TextBox 2">
            <a:extLst>
              <a:ext uri="{FF2B5EF4-FFF2-40B4-BE49-F238E27FC236}">
                <a16:creationId xmlns:a16="http://schemas.microsoft.com/office/drawing/2014/main" id="{94E5CC68-3A3B-DB4C-947B-6795DA4A8F45}"/>
              </a:ext>
            </a:extLst>
          </p:cNvPr>
          <p:cNvSpPr txBox="1"/>
          <p:nvPr/>
        </p:nvSpPr>
        <p:spPr>
          <a:xfrm>
            <a:off x="260554" y="2884089"/>
            <a:ext cx="17341646" cy="954107"/>
          </a:xfrm>
          <a:prstGeom prst="rect">
            <a:avLst/>
          </a:prstGeom>
          <a:noFill/>
        </p:spPr>
        <p:txBody>
          <a:bodyPr wrap="square">
            <a:spAutoFit/>
          </a:bodyPr>
          <a:lstStyle/>
          <a:p>
            <a:r>
              <a:rPr lang="en-GB" sz="2800" dirty="0"/>
              <a:t>We are delivering a complete, validated, and production-ready system that transforms data into significant financial and operational improvements.</a:t>
            </a:r>
            <a:endParaRPr lang="en-IN" sz="2800" dirty="0"/>
          </a:p>
        </p:txBody>
      </p:sp>
      <p:sp>
        <p:nvSpPr>
          <p:cNvPr id="5" name="Slide Number Placeholder 4">
            <a:extLst>
              <a:ext uri="{FF2B5EF4-FFF2-40B4-BE49-F238E27FC236}">
                <a16:creationId xmlns:a16="http://schemas.microsoft.com/office/drawing/2014/main" id="{865077B1-9B08-37D7-FB6A-85E140A1ACBE}"/>
              </a:ext>
            </a:extLst>
          </p:cNvPr>
          <p:cNvSpPr>
            <a:spLocks noGrp="1"/>
          </p:cNvSpPr>
          <p:nvPr>
            <p:ph type="sldNum" sz="quarter" idx="7"/>
          </p:nvPr>
        </p:nvSpPr>
        <p:spPr/>
        <p:txBody>
          <a:bodyPr/>
          <a:lstStyle/>
          <a:p>
            <a:fld id="{B6F15528-21DE-4FAA-801E-634DDDAF4B2B}" type="slidenum">
              <a:rPr lang="en-IN" smtClean="0"/>
              <a:t>14</a:t>
            </a:fld>
            <a:endParaRPr lang="en-IN"/>
          </a:p>
        </p:txBody>
      </p:sp>
    </p:spTree>
    <p:extLst>
      <p:ext uri="{BB962C8B-B14F-4D97-AF65-F5344CB8AC3E}">
        <p14:creationId xmlns:p14="http://schemas.microsoft.com/office/powerpoint/2010/main" val="270021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D0CB7-A072-BD4A-4FBB-1CA57431BAAA}"/>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D133305A-E465-747A-6B39-33D8877CCB5C}"/>
              </a:ext>
            </a:extLst>
          </p:cNvPr>
          <p:cNvGrpSpPr/>
          <p:nvPr/>
        </p:nvGrpSpPr>
        <p:grpSpPr>
          <a:xfrm>
            <a:off x="0" y="-38100"/>
            <a:ext cx="18288000" cy="10287000"/>
            <a:chOff x="0" y="0"/>
            <a:chExt cx="18288000" cy="10287000"/>
          </a:xfrm>
        </p:grpSpPr>
        <p:pic>
          <p:nvPicPr>
            <p:cNvPr id="10" name="object 3" descr="Several airplanes at an airport&#10;&#10;AI-generated content may be incorrect.">
              <a:extLst>
                <a:ext uri="{FF2B5EF4-FFF2-40B4-BE49-F238E27FC236}">
                  <a16:creationId xmlns:a16="http://schemas.microsoft.com/office/drawing/2014/main" id="{51F07246-F1E6-1E81-426B-F00E4D94B12D}"/>
                </a:ext>
              </a:extLst>
            </p:cNvPr>
            <p:cNvPicPr/>
            <p:nvPr/>
          </p:nvPicPr>
          <p:blipFill>
            <a:blip r:embed="rId2" cstate="print"/>
            <a:stretch>
              <a:fillRect/>
            </a:stretch>
          </p:blipFill>
          <p:spPr>
            <a:xfrm>
              <a:off x="0" y="0"/>
              <a:ext cx="18287999" cy="10286999"/>
            </a:xfrm>
            <a:prstGeom prst="rect">
              <a:avLst/>
            </a:prstGeom>
          </p:spPr>
        </p:pic>
        <p:sp>
          <p:nvSpPr>
            <p:cNvPr id="12" name="object 4">
              <a:extLst>
                <a:ext uri="{FF2B5EF4-FFF2-40B4-BE49-F238E27FC236}">
                  <a16:creationId xmlns:a16="http://schemas.microsoft.com/office/drawing/2014/main" id="{8A54C534-FCA2-94D2-A07F-784DD7F7EC0D}"/>
                </a:ext>
              </a:extLst>
            </p:cNvPr>
            <p:cNvSpPr/>
            <p:nvPr/>
          </p:nvSpPr>
          <p:spPr>
            <a:xfrm>
              <a:off x="2039830" y="1874081"/>
              <a:ext cx="14210665" cy="6700520"/>
            </a:xfrm>
            <a:custGeom>
              <a:avLst/>
              <a:gdLst/>
              <a:ahLst/>
              <a:cxnLst/>
              <a:rect l="l" t="t" r="r" b="b"/>
              <a:pathLst>
                <a:path w="14210665" h="6700520">
                  <a:moveTo>
                    <a:pt x="13810113" y="6700239"/>
                  </a:moveTo>
                  <a:lnTo>
                    <a:pt x="400049" y="6700239"/>
                  </a:lnTo>
                  <a:lnTo>
                    <a:pt x="353395" y="6697547"/>
                  </a:lnTo>
                  <a:lnTo>
                    <a:pt x="308322" y="6689673"/>
                  </a:lnTo>
                  <a:lnTo>
                    <a:pt x="265129" y="6676917"/>
                  </a:lnTo>
                  <a:lnTo>
                    <a:pt x="224118" y="6659577"/>
                  </a:lnTo>
                  <a:lnTo>
                    <a:pt x="185587" y="6637956"/>
                  </a:lnTo>
                  <a:lnTo>
                    <a:pt x="149839" y="6612352"/>
                  </a:lnTo>
                  <a:lnTo>
                    <a:pt x="117171" y="6583067"/>
                  </a:lnTo>
                  <a:lnTo>
                    <a:pt x="87886" y="6550400"/>
                  </a:lnTo>
                  <a:lnTo>
                    <a:pt x="62282" y="6514651"/>
                  </a:lnTo>
                  <a:lnTo>
                    <a:pt x="40661" y="6476121"/>
                  </a:lnTo>
                  <a:lnTo>
                    <a:pt x="23322" y="6435109"/>
                  </a:lnTo>
                  <a:lnTo>
                    <a:pt x="10565" y="6391917"/>
                  </a:lnTo>
                  <a:lnTo>
                    <a:pt x="2691" y="6346843"/>
                  </a:lnTo>
                  <a:lnTo>
                    <a:pt x="0" y="6300189"/>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13810113" y="0"/>
                  </a:lnTo>
                  <a:lnTo>
                    <a:pt x="13856767" y="2691"/>
                  </a:lnTo>
                  <a:lnTo>
                    <a:pt x="13901840" y="10565"/>
                  </a:lnTo>
                  <a:lnTo>
                    <a:pt x="13945033" y="23322"/>
                  </a:lnTo>
                  <a:lnTo>
                    <a:pt x="13986044" y="40661"/>
                  </a:lnTo>
                  <a:lnTo>
                    <a:pt x="14024574" y="62282"/>
                  </a:lnTo>
                  <a:lnTo>
                    <a:pt x="14060323" y="87886"/>
                  </a:lnTo>
                  <a:lnTo>
                    <a:pt x="14092990" y="117171"/>
                  </a:lnTo>
                  <a:lnTo>
                    <a:pt x="14122275" y="149839"/>
                  </a:lnTo>
                  <a:lnTo>
                    <a:pt x="14147879" y="185587"/>
                  </a:lnTo>
                  <a:lnTo>
                    <a:pt x="14169500" y="224118"/>
                  </a:lnTo>
                  <a:lnTo>
                    <a:pt x="14186839" y="265129"/>
                  </a:lnTo>
                  <a:lnTo>
                    <a:pt x="14199596" y="308322"/>
                  </a:lnTo>
                  <a:lnTo>
                    <a:pt x="14207470" y="353395"/>
                  </a:lnTo>
                  <a:lnTo>
                    <a:pt x="14210162" y="400049"/>
                  </a:lnTo>
                  <a:lnTo>
                    <a:pt x="14210162" y="6300189"/>
                  </a:lnTo>
                  <a:lnTo>
                    <a:pt x="14207470" y="6346843"/>
                  </a:lnTo>
                  <a:lnTo>
                    <a:pt x="14199596" y="6391917"/>
                  </a:lnTo>
                  <a:lnTo>
                    <a:pt x="14186839" y="6435109"/>
                  </a:lnTo>
                  <a:lnTo>
                    <a:pt x="14169500" y="6476121"/>
                  </a:lnTo>
                  <a:lnTo>
                    <a:pt x="14147879" y="6514651"/>
                  </a:lnTo>
                  <a:lnTo>
                    <a:pt x="14122275" y="6550400"/>
                  </a:lnTo>
                  <a:lnTo>
                    <a:pt x="14092990" y="6583067"/>
                  </a:lnTo>
                  <a:lnTo>
                    <a:pt x="14060323" y="6612352"/>
                  </a:lnTo>
                  <a:lnTo>
                    <a:pt x="14024574" y="6637956"/>
                  </a:lnTo>
                  <a:lnTo>
                    <a:pt x="13986044" y="6659577"/>
                  </a:lnTo>
                  <a:lnTo>
                    <a:pt x="13945033" y="6676917"/>
                  </a:lnTo>
                  <a:lnTo>
                    <a:pt x="13901840" y="6689673"/>
                  </a:lnTo>
                  <a:lnTo>
                    <a:pt x="13856767" y="6697547"/>
                  </a:lnTo>
                  <a:lnTo>
                    <a:pt x="13810113" y="6700239"/>
                  </a:lnTo>
                  <a:close/>
                </a:path>
              </a:pathLst>
            </a:custGeom>
            <a:solidFill>
              <a:srgbClr val="000000">
                <a:alpha val="56999"/>
              </a:srgbClr>
            </a:solidFill>
          </p:spPr>
          <p:txBody>
            <a:bodyPr wrap="square" lIns="0" tIns="0" rIns="0" bIns="0" rtlCol="0"/>
            <a:lstStyle/>
            <a:p>
              <a:endParaRPr>
                <a:solidFill>
                  <a:schemeClr val="bg1"/>
                </a:solidFill>
              </a:endParaRPr>
            </a:p>
          </p:txBody>
        </p:sp>
      </p:grpSp>
      <p:sp>
        <p:nvSpPr>
          <p:cNvPr id="4" name="TextBox 3">
            <a:extLst>
              <a:ext uri="{FF2B5EF4-FFF2-40B4-BE49-F238E27FC236}">
                <a16:creationId xmlns:a16="http://schemas.microsoft.com/office/drawing/2014/main" id="{3B8F6F6D-6916-8E14-5866-4FACEDCBEC4D}"/>
              </a:ext>
            </a:extLst>
          </p:cNvPr>
          <p:cNvSpPr txBox="1"/>
          <p:nvPr/>
        </p:nvSpPr>
        <p:spPr>
          <a:xfrm>
            <a:off x="6477000" y="3542189"/>
            <a:ext cx="4876800" cy="1200329"/>
          </a:xfrm>
          <a:prstGeom prst="rect">
            <a:avLst/>
          </a:prstGeom>
          <a:noFill/>
        </p:spPr>
        <p:txBody>
          <a:bodyPr wrap="square">
            <a:spAutoFit/>
          </a:bodyPr>
          <a:lstStyle/>
          <a:p>
            <a:r>
              <a:rPr lang="en-IN" sz="7200" b="1" dirty="0">
                <a:solidFill>
                  <a:schemeClr val="bg1"/>
                </a:solidFill>
              </a:rPr>
              <a:t>Thank You</a:t>
            </a:r>
          </a:p>
        </p:txBody>
      </p:sp>
      <p:sp>
        <p:nvSpPr>
          <p:cNvPr id="3" name="TextBox 2">
            <a:extLst>
              <a:ext uri="{FF2B5EF4-FFF2-40B4-BE49-F238E27FC236}">
                <a16:creationId xmlns:a16="http://schemas.microsoft.com/office/drawing/2014/main" id="{DE79D324-5745-DCC3-5A7C-4A8E7AC75A45}"/>
              </a:ext>
            </a:extLst>
          </p:cNvPr>
          <p:cNvSpPr txBox="1"/>
          <p:nvPr/>
        </p:nvSpPr>
        <p:spPr>
          <a:xfrm>
            <a:off x="6507480" y="4996112"/>
            <a:ext cx="5074920" cy="523220"/>
          </a:xfrm>
          <a:prstGeom prst="rect">
            <a:avLst/>
          </a:prstGeom>
          <a:noFill/>
        </p:spPr>
        <p:txBody>
          <a:bodyPr wrap="square">
            <a:spAutoFit/>
          </a:bodyPr>
          <a:lstStyle/>
          <a:p>
            <a:r>
              <a:rPr lang="en-IN" sz="2800" b="1" dirty="0">
                <a:solidFill>
                  <a:schemeClr val="bg1"/>
                </a:solidFill>
              </a:rPr>
              <a:t>Team Name:</a:t>
            </a:r>
            <a:r>
              <a:rPr lang="en-IN" sz="2800" dirty="0">
                <a:solidFill>
                  <a:schemeClr val="bg1"/>
                </a:solidFill>
              </a:rPr>
              <a:t> Innov8torX_mini</a:t>
            </a:r>
          </a:p>
        </p:txBody>
      </p:sp>
      <p:sp>
        <p:nvSpPr>
          <p:cNvPr id="5" name="Slide Number Placeholder 4">
            <a:extLst>
              <a:ext uri="{FF2B5EF4-FFF2-40B4-BE49-F238E27FC236}">
                <a16:creationId xmlns:a16="http://schemas.microsoft.com/office/drawing/2014/main" id="{882E0E6D-680E-4464-E85E-62A0FCFFCA68}"/>
              </a:ext>
            </a:extLst>
          </p:cNvPr>
          <p:cNvSpPr>
            <a:spLocks noGrp="1"/>
          </p:cNvSpPr>
          <p:nvPr>
            <p:ph type="sldNum" sz="quarter" idx="7"/>
          </p:nvPr>
        </p:nvSpPr>
        <p:spPr/>
        <p:txBody>
          <a:bodyPr/>
          <a:lstStyle/>
          <a:p>
            <a:fld id="{B6F15528-21DE-4FAA-801E-634DDDAF4B2B}" type="slidenum">
              <a:rPr lang="en-IN" smtClean="0"/>
              <a:t>15</a:t>
            </a:fld>
            <a:endParaRPr lang="en-IN"/>
          </a:p>
        </p:txBody>
      </p:sp>
    </p:spTree>
    <p:extLst>
      <p:ext uri="{BB962C8B-B14F-4D97-AF65-F5344CB8AC3E}">
        <p14:creationId xmlns:p14="http://schemas.microsoft.com/office/powerpoint/2010/main" val="424010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7E609-0E16-1B71-58DC-5EBC74184976}"/>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2226A3A-5ACC-2410-F389-1F2D82C21FA7}"/>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A: Deeper Dive into Feature Relationships</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CD6855B9-9DFA-40BE-0DC2-8659E6A318E8}"/>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3E25A579-BBCB-3A33-1C03-50C600A245B7}"/>
              </a:ext>
            </a:extLst>
          </p:cNvPr>
          <p:cNvSpPr txBox="1"/>
          <p:nvPr/>
        </p:nvSpPr>
        <p:spPr>
          <a:xfrm>
            <a:off x="166948" y="3856545"/>
            <a:ext cx="7376852" cy="2677656"/>
          </a:xfrm>
          <a:prstGeom prst="rect">
            <a:avLst/>
          </a:prstGeom>
          <a:noFill/>
        </p:spPr>
        <p:txBody>
          <a:bodyPr wrap="square">
            <a:spAutoFit/>
          </a:bodyPr>
          <a:lstStyle/>
          <a:p>
            <a:pPr marL="342900" indent="-342900" algn="just">
              <a:buFont typeface="Wingdings" panose="05000000000000000000" pitchFamily="2" charset="2"/>
              <a:buChar char="q"/>
            </a:pPr>
            <a:r>
              <a:rPr lang="en-GB" sz="2800" dirty="0"/>
              <a:t>Quantifies linear relationships between all engineered features.</a:t>
            </a:r>
          </a:p>
          <a:p>
            <a:pPr marL="342900" indent="-342900" algn="just">
              <a:buFont typeface="Wingdings" panose="05000000000000000000" pitchFamily="2" charset="2"/>
              <a:buChar char="q"/>
            </a:pPr>
            <a:r>
              <a:rPr lang="en-GB" sz="2800" dirty="0"/>
              <a:t>Validates that features like </a:t>
            </a:r>
            <a:r>
              <a:rPr lang="en-GB" sz="2800" dirty="0" err="1"/>
              <a:t>historical_delay</a:t>
            </a:r>
            <a:r>
              <a:rPr lang="en-GB" sz="2800" dirty="0"/>
              <a:t> strongly correlate with the final score.</a:t>
            </a:r>
          </a:p>
          <a:p>
            <a:pPr marL="342900" indent="-342900" algn="just">
              <a:buFont typeface="Wingdings" panose="05000000000000000000" pitchFamily="2" charset="2"/>
              <a:buChar char="q"/>
            </a:pPr>
            <a:r>
              <a:rPr lang="en-GB" sz="2800" dirty="0"/>
              <a:t>Confirms low multicollinearity, meaning features provide unique information.</a:t>
            </a:r>
          </a:p>
        </p:txBody>
      </p:sp>
      <p:pic>
        <p:nvPicPr>
          <p:cNvPr id="6" name="Picture 5">
            <a:extLst>
              <a:ext uri="{FF2B5EF4-FFF2-40B4-BE49-F238E27FC236}">
                <a16:creationId xmlns:a16="http://schemas.microsoft.com/office/drawing/2014/main" id="{62EC8FDE-FA2B-B4AD-B482-5A438DC95F5F}"/>
              </a:ext>
            </a:extLst>
          </p:cNvPr>
          <p:cNvPicPr>
            <a:picLocks noChangeAspect="1"/>
          </p:cNvPicPr>
          <p:nvPr/>
        </p:nvPicPr>
        <p:blipFill>
          <a:blip r:embed="rId2"/>
          <a:stretch>
            <a:fillRect/>
          </a:stretch>
        </p:blipFill>
        <p:spPr>
          <a:xfrm>
            <a:off x="8382000" y="1163678"/>
            <a:ext cx="9906000" cy="8939634"/>
          </a:xfrm>
          <a:prstGeom prst="rect">
            <a:avLst/>
          </a:prstGeom>
        </p:spPr>
      </p:pic>
      <p:sp>
        <p:nvSpPr>
          <p:cNvPr id="9" name="TextBox 8">
            <a:extLst>
              <a:ext uri="{FF2B5EF4-FFF2-40B4-BE49-F238E27FC236}">
                <a16:creationId xmlns:a16="http://schemas.microsoft.com/office/drawing/2014/main" id="{A669748D-6334-6B6D-F154-755AA74AE037}"/>
              </a:ext>
            </a:extLst>
          </p:cNvPr>
          <p:cNvSpPr txBox="1"/>
          <p:nvPr/>
        </p:nvSpPr>
        <p:spPr>
          <a:xfrm>
            <a:off x="182188" y="9334500"/>
            <a:ext cx="928878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appendix_chart_2_correlation.png</a:t>
            </a:r>
            <a:r>
              <a:rPr lang="en-GB" dirty="0"/>
              <a:t>.</a:t>
            </a:r>
            <a:endParaRPr lang="en-IN" dirty="0"/>
          </a:p>
        </p:txBody>
      </p:sp>
      <p:sp>
        <p:nvSpPr>
          <p:cNvPr id="10" name="Slide Number Placeholder 9">
            <a:extLst>
              <a:ext uri="{FF2B5EF4-FFF2-40B4-BE49-F238E27FC236}">
                <a16:creationId xmlns:a16="http://schemas.microsoft.com/office/drawing/2014/main" id="{F43A16E4-C0EE-97A8-65F0-2B6B57546F43}"/>
              </a:ext>
            </a:extLst>
          </p:cNvPr>
          <p:cNvSpPr>
            <a:spLocks noGrp="1"/>
          </p:cNvSpPr>
          <p:nvPr>
            <p:ph type="sldNum" sz="quarter" idx="7"/>
          </p:nvPr>
        </p:nvSpPr>
        <p:spPr/>
        <p:txBody>
          <a:bodyPr/>
          <a:lstStyle/>
          <a:p>
            <a:fld id="{B6F15528-21DE-4FAA-801E-634DDDAF4B2B}" type="slidenum">
              <a:rPr lang="en-IN" smtClean="0"/>
              <a:t>16</a:t>
            </a:fld>
            <a:endParaRPr lang="en-IN"/>
          </a:p>
        </p:txBody>
      </p:sp>
    </p:spTree>
    <p:extLst>
      <p:ext uri="{BB962C8B-B14F-4D97-AF65-F5344CB8AC3E}">
        <p14:creationId xmlns:p14="http://schemas.microsoft.com/office/powerpoint/2010/main" val="1870701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FD95-B36B-35B8-2B65-C140B32E7F08}"/>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8B2926F-5343-E8B4-9D4B-F1E88042EB6A}"/>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B: Daily Operational Tempo</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9D767FD9-0872-9E40-B757-FA0F895D57B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39AB13F1-0EE0-66FF-E26C-281B6BCBA7FE}"/>
              </a:ext>
            </a:extLst>
          </p:cNvPr>
          <p:cNvSpPr txBox="1"/>
          <p:nvPr/>
        </p:nvSpPr>
        <p:spPr>
          <a:xfrm>
            <a:off x="6248400" y="7542723"/>
            <a:ext cx="11811000" cy="830997"/>
          </a:xfrm>
          <a:prstGeom prst="rect">
            <a:avLst/>
          </a:prstGeom>
          <a:noFill/>
        </p:spPr>
        <p:txBody>
          <a:bodyPr wrap="square">
            <a:spAutoFit/>
          </a:bodyPr>
          <a:lstStyle/>
          <a:p>
            <a:pPr algn="just"/>
            <a:r>
              <a:rPr lang="en-GB" sz="2400" dirty="0"/>
              <a:t>Our difficulty score accurately captures the real-world operational rhythm of the airport, peaking during the morning and evening rush hours.</a:t>
            </a:r>
            <a:endParaRPr lang="en-IN" sz="2400" dirty="0"/>
          </a:p>
        </p:txBody>
      </p:sp>
      <p:pic>
        <p:nvPicPr>
          <p:cNvPr id="5" name="Picture 4">
            <a:extLst>
              <a:ext uri="{FF2B5EF4-FFF2-40B4-BE49-F238E27FC236}">
                <a16:creationId xmlns:a16="http://schemas.microsoft.com/office/drawing/2014/main" id="{A770B7F6-BCE1-8FA8-3941-8F4A1C3FD4BD}"/>
              </a:ext>
            </a:extLst>
          </p:cNvPr>
          <p:cNvPicPr>
            <a:picLocks noChangeAspect="1"/>
          </p:cNvPicPr>
          <p:nvPr/>
        </p:nvPicPr>
        <p:blipFill>
          <a:blip r:embed="rId2"/>
          <a:stretch>
            <a:fillRect/>
          </a:stretch>
        </p:blipFill>
        <p:spPr>
          <a:xfrm>
            <a:off x="6705600" y="1160509"/>
            <a:ext cx="11277600" cy="5578779"/>
          </a:xfrm>
          <a:prstGeom prst="rect">
            <a:avLst/>
          </a:prstGeom>
        </p:spPr>
      </p:pic>
      <p:sp>
        <p:nvSpPr>
          <p:cNvPr id="12" name="TextBox 11">
            <a:extLst>
              <a:ext uri="{FF2B5EF4-FFF2-40B4-BE49-F238E27FC236}">
                <a16:creationId xmlns:a16="http://schemas.microsoft.com/office/drawing/2014/main" id="{30254F4C-8172-0812-D4FA-B8B45B60C6AA}"/>
              </a:ext>
            </a:extLst>
          </p:cNvPr>
          <p:cNvSpPr txBox="1"/>
          <p:nvPr/>
        </p:nvSpPr>
        <p:spPr>
          <a:xfrm>
            <a:off x="385664" y="4003293"/>
            <a:ext cx="6350416" cy="3539430"/>
          </a:xfrm>
          <a:prstGeom prst="rect">
            <a:avLst/>
          </a:prstGeom>
          <a:noFill/>
        </p:spPr>
        <p:txBody>
          <a:bodyPr wrap="square">
            <a:spAutoFit/>
          </a:bodyPr>
          <a:lstStyle/>
          <a:p>
            <a:pPr marL="457200" indent="-457200">
              <a:buFont typeface="Wingdings" panose="05000000000000000000" pitchFamily="2" charset="2"/>
              <a:buChar char="q"/>
            </a:pPr>
            <a:r>
              <a:rPr lang="en-GB" sz="2800" dirty="0"/>
              <a:t>Visualizes the airport's daily operational tempo.</a:t>
            </a:r>
          </a:p>
          <a:p>
            <a:pPr marL="457200" indent="-457200">
              <a:buFont typeface="Wingdings" panose="05000000000000000000" pitchFamily="2" charset="2"/>
              <a:buChar char="q"/>
            </a:pPr>
            <a:r>
              <a:rPr lang="en-GB" sz="2800" dirty="0"/>
              <a:t>Clearly shows two stress peaks: the morning rush (6-9 AM) and a larger evening rush (4-8 PM).</a:t>
            </a:r>
          </a:p>
          <a:p>
            <a:pPr marL="457200" indent="-457200">
              <a:buFont typeface="Wingdings" panose="05000000000000000000" pitchFamily="2" charset="2"/>
              <a:buChar char="q"/>
            </a:pPr>
            <a:r>
              <a:rPr lang="en-GB" sz="2800" dirty="0"/>
              <a:t>Provides real-world validation that our score captures the airport's natural rhythm.</a:t>
            </a:r>
          </a:p>
        </p:txBody>
      </p:sp>
      <p:sp>
        <p:nvSpPr>
          <p:cNvPr id="15" name="TextBox 14">
            <a:extLst>
              <a:ext uri="{FF2B5EF4-FFF2-40B4-BE49-F238E27FC236}">
                <a16:creationId xmlns:a16="http://schemas.microsoft.com/office/drawing/2014/main" id="{5D06745F-565F-587C-AD2A-A20AFBDBB939}"/>
              </a:ext>
            </a:extLst>
          </p:cNvPr>
          <p:cNvSpPr txBox="1"/>
          <p:nvPr/>
        </p:nvSpPr>
        <p:spPr>
          <a:xfrm>
            <a:off x="355184" y="9498138"/>
            <a:ext cx="9931816"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appendix_chart_3_hourly_pattern.png</a:t>
            </a:r>
            <a:r>
              <a:rPr lang="en-GB" dirty="0"/>
              <a:t>. Inside Code/Charts/</a:t>
            </a:r>
            <a:endParaRPr lang="en-IN" dirty="0"/>
          </a:p>
        </p:txBody>
      </p:sp>
      <p:sp>
        <p:nvSpPr>
          <p:cNvPr id="16" name="Slide Number Placeholder 15">
            <a:extLst>
              <a:ext uri="{FF2B5EF4-FFF2-40B4-BE49-F238E27FC236}">
                <a16:creationId xmlns:a16="http://schemas.microsoft.com/office/drawing/2014/main" id="{9B0EC3D0-82DA-F5B9-8545-3861E13CCCA5}"/>
              </a:ext>
            </a:extLst>
          </p:cNvPr>
          <p:cNvSpPr>
            <a:spLocks noGrp="1"/>
          </p:cNvSpPr>
          <p:nvPr>
            <p:ph type="sldNum" sz="quarter" idx="7"/>
          </p:nvPr>
        </p:nvSpPr>
        <p:spPr/>
        <p:txBody>
          <a:bodyPr/>
          <a:lstStyle/>
          <a:p>
            <a:fld id="{B6F15528-21DE-4FAA-801E-634DDDAF4B2B}" type="slidenum">
              <a:rPr lang="en-IN" smtClean="0"/>
              <a:t>17</a:t>
            </a:fld>
            <a:endParaRPr lang="en-IN"/>
          </a:p>
        </p:txBody>
      </p:sp>
    </p:spTree>
    <p:extLst>
      <p:ext uri="{BB962C8B-B14F-4D97-AF65-F5344CB8AC3E}">
        <p14:creationId xmlns:p14="http://schemas.microsoft.com/office/powerpoint/2010/main" val="120135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C930-EE69-42F6-5424-4F0DDE4E0F23}"/>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1424A526-01A1-162C-6BBB-3D82E3DF920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C: Statistical Proof of Score's Effectiveness</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98CC364B-7F0A-F4B6-DEA9-D38F168FD474}"/>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pic>
        <p:nvPicPr>
          <p:cNvPr id="6" name="Picture 5">
            <a:extLst>
              <a:ext uri="{FF2B5EF4-FFF2-40B4-BE49-F238E27FC236}">
                <a16:creationId xmlns:a16="http://schemas.microsoft.com/office/drawing/2014/main" id="{8CEE0B8F-17E1-81FC-E606-94ADADA04C66}"/>
              </a:ext>
            </a:extLst>
          </p:cNvPr>
          <p:cNvPicPr>
            <a:picLocks noChangeAspect="1"/>
          </p:cNvPicPr>
          <p:nvPr/>
        </p:nvPicPr>
        <p:blipFill>
          <a:blip r:embed="rId2"/>
          <a:stretch>
            <a:fillRect/>
          </a:stretch>
        </p:blipFill>
        <p:spPr>
          <a:xfrm>
            <a:off x="6096000" y="1368969"/>
            <a:ext cx="11637486" cy="6919798"/>
          </a:xfrm>
          <a:prstGeom prst="rect">
            <a:avLst/>
          </a:prstGeom>
        </p:spPr>
      </p:pic>
      <p:sp>
        <p:nvSpPr>
          <p:cNvPr id="9" name="TextBox 8">
            <a:extLst>
              <a:ext uri="{FF2B5EF4-FFF2-40B4-BE49-F238E27FC236}">
                <a16:creationId xmlns:a16="http://schemas.microsoft.com/office/drawing/2014/main" id="{38AE1707-1CAB-6BFF-256C-2143140F2C2B}"/>
              </a:ext>
            </a:extLst>
          </p:cNvPr>
          <p:cNvSpPr txBox="1"/>
          <p:nvPr/>
        </p:nvSpPr>
        <p:spPr>
          <a:xfrm>
            <a:off x="166948" y="3162300"/>
            <a:ext cx="5929052" cy="3539430"/>
          </a:xfrm>
          <a:prstGeom prst="rect">
            <a:avLst/>
          </a:prstGeom>
          <a:noFill/>
        </p:spPr>
        <p:txBody>
          <a:bodyPr wrap="square">
            <a:spAutoFit/>
          </a:bodyPr>
          <a:lstStyle/>
          <a:p>
            <a:pPr marL="285750" indent="-285750" algn="just">
              <a:buFont typeface="Wingdings" panose="05000000000000000000" pitchFamily="2" charset="2"/>
              <a:buChar char="q"/>
            </a:pPr>
            <a:r>
              <a:rPr lang="en-GB" sz="2800" dirty="0"/>
              <a:t>Shows the full statistical distribution of delays for each class, not just the average.</a:t>
            </a:r>
          </a:p>
          <a:p>
            <a:pPr marL="285750" indent="-285750" algn="just">
              <a:buFont typeface="Wingdings" panose="05000000000000000000" pitchFamily="2" charset="2"/>
              <a:buChar char="q"/>
            </a:pPr>
            <a:r>
              <a:rPr lang="en-GB" sz="2800" dirty="0"/>
              <a:t>Median delay sharply increases from 'Easy' to 'Difficult'.</a:t>
            </a:r>
          </a:p>
          <a:p>
            <a:pPr marL="285750" indent="-285750" algn="just">
              <a:buFont typeface="Wingdings" panose="05000000000000000000" pitchFamily="2" charset="2"/>
              <a:buChar char="q"/>
            </a:pPr>
            <a:r>
              <a:rPr lang="en-GB" sz="2800" dirty="0"/>
              <a:t>The larger box for 'Difficult' flights proves higher </a:t>
            </a:r>
            <a:r>
              <a:rPr lang="en-GB" sz="2800" b="1" dirty="0"/>
              <a:t>unpredictability</a:t>
            </a:r>
            <a:r>
              <a:rPr lang="en-GB" sz="2800" dirty="0"/>
              <a:t> and variance in delays</a:t>
            </a:r>
          </a:p>
        </p:txBody>
      </p:sp>
      <p:sp>
        <p:nvSpPr>
          <p:cNvPr id="11" name="TextBox 10">
            <a:extLst>
              <a:ext uri="{FF2B5EF4-FFF2-40B4-BE49-F238E27FC236}">
                <a16:creationId xmlns:a16="http://schemas.microsoft.com/office/drawing/2014/main" id="{D1C25CA8-3A85-B7A8-2C4E-4E8F32BD1BE1}"/>
              </a:ext>
            </a:extLst>
          </p:cNvPr>
          <p:cNvSpPr txBox="1"/>
          <p:nvPr/>
        </p:nvSpPr>
        <p:spPr>
          <a:xfrm>
            <a:off x="9075420" y="9410700"/>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appendix_chart_7_delay_boxplot.png</a:t>
            </a:r>
            <a:r>
              <a:rPr lang="en-GB" dirty="0"/>
              <a:t>.</a:t>
            </a:r>
            <a:endParaRPr lang="en-IN" dirty="0"/>
          </a:p>
        </p:txBody>
      </p:sp>
      <p:sp>
        <p:nvSpPr>
          <p:cNvPr id="12" name="Slide Number Placeholder 11">
            <a:extLst>
              <a:ext uri="{FF2B5EF4-FFF2-40B4-BE49-F238E27FC236}">
                <a16:creationId xmlns:a16="http://schemas.microsoft.com/office/drawing/2014/main" id="{A6A26A97-EBD6-B3BE-3008-A0ECF6AC96F0}"/>
              </a:ext>
            </a:extLst>
          </p:cNvPr>
          <p:cNvSpPr>
            <a:spLocks noGrp="1"/>
          </p:cNvSpPr>
          <p:nvPr>
            <p:ph type="sldNum" sz="quarter" idx="7"/>
          </p:nvPr>
        </p:nvSpPr>
        <p:spPr/>
        <p:txBody>
          <a:bodyPr/>
          <a:lstStyle/>
          <a:p>
            <a:fld id="{B6F15528-21DE-4FAA-801E-634DDDAF4B2B}" type="slidenum">
              <a:rPr lang="en-IN" smtClean="0"/>
              <a:t>18</a:t>
            </a:fld>
            <a:endParaRPr lang="en-IN"/>
          </a:p>
        </p:txBody>
      </p:sp>
    </p:spTree>
    <p:extLst>
      <p:ext uri="{BB962C8B-B14F-4D97-AF65-F5344CB8AC3E}">
        <p14:creationId xmlns:p14="http://schemas.microsoft.com/office/powerpoint/2010/main" val="23629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F585F-CE29-9639-8457-6D1EA81F4060}"/>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1D84DB4-455A-86A1-E621-5986A25ACB3E}"/>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D: Feature Importance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AF8480F8-8707-1FA0-D7EE-C4536A1A1BD5}"/>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B28F9516-3EB1-CC80-F895-51EF2623D23E}"/>
              </a:ext>
            </a:extLst>
          </p:cNvPr>
          <p:cNvSpPr txBox="1"/>
          <p:nvPr/>
        </p:nvSpPr>
        <p:spPr>
          <a:xfrm>
            <a:off x="355184" y="8562438"/>
            <a:ext cx="12446416" cy="830997"/>
          </a:xfrm>
          <a:prstGeom prst="rect">
            <a:avLst/>
          </a:prstGeom>
          <a:noFill/>
        </p:spPr>
        <p:txBody>
          <a:bodyPr wrap="square">
            <a:spAutoFit/>
          </a:bodyPr>
          <a:lstStyle/>
          <a:p>
            <a:r>
              <a:rPr lang="en-GB" sz="2400" dirty="0"/>
              <a:t>This chart confirms that time pressure and historical performance are the most influential factors in our model.</a:t>
            </a:r>
            <a:endParaRPr lang="en-IN" sz="2400" dirty="0"/>
          </a:p>
        </p:txBody>
      </p:sp>
      <p:pic>
        <p:nvPicPr>
          <p:cNvPr id="5" name="Picture 4">
            <a:extLst>
              <a:ext uri="{FF2B5EF4-FFF2-40B4-BE49-F238E27FC236}">
                <a16:creationId xmlns:a16="http://schemas.microsoft.com/office/drawing/2014/main" id="{C2A15D4F-9696-040A-336B-31E4D911C881}"/>
              </a:ext>
            </a:extLst>
          </p:cNvPr>
          <p:cNvPicPr>
            <a:picLocks noChangeAspect="1"/>
          </p:cNvPicPr>
          <p:nvPr/>
        </p:nvPicPr>
        <p:blipFill>
          <a:blip r:embed="rId2"/>
          <a:stretch>
            <a:fillRect/>
          </a:stretch>
        </p:blipFill>
        <p:spPr>
          <a:xfrm>
            <a:off x="8305800" y="1257300"/>
            <a:ext cx="9346325" cy="6960240"/>
          </a:xfrm>
          <a:prstGeom prst="rect">
            <a:avLst/>
          </a:prstGeom>
        </p:spPr>
      </p:pic>
      <p:sp>
        <p:nvSpPr>
          <p:cNvPr id="9" name="Rectangle 2">
            <a:extLst>
              <a:ext uri="{FF2B5EF4-FFF2-40B4-BE49-F238E27FC236}">
                <a16:creationId xmlns:a16="http://schemas.microsoft.com/office/drawing/2014/main" id="{5F2CB03A-B3CF-65A8-AC6F-A54B0CB24B1F}"/>
              </a:ext>
            </a:extLst>
          </p:cNvPr>
          <p:cNvSpPr>
            <a:spLocks noChangeArrowheads="1"/>
          </p:cNvSpPr>
          <p:nvPr/>
        </p:nvSpPr>
        <p:spPr bwMode="auto">
          <a:xfrm rot="10800000" flipV="1">
            <a:off x="166948" y="3527674"/>
            <a:ext cx="813885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Ranks features by their predictive power in our Machine Learning models.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Confirms that </a:t>
            </a:r>
            <a:r>
              <a:rPr kumimoji="0" lang="en-US" altLang="en-US" sz="2400" b="0" i="0" u="none" strike="noStrike" cap="none" normalizeH="0" baseline="0" dirty="0" err="1">
                <a:ln>
                  <a:noFill/>
                </a:ln>
                <a:solidFill>
                  <a:schemeClr val="tx1"/>
                </a:solidFill>
                <a:effectLst/>
                <a:latin typeface="Arial Unicode MS"/>
              </a:rPr>
              <a:t>ground_time_pressure</a:t>
            </a:r>
            <a:r>
              <a:rPr kumimoji="0" lang="en-US" altLang="en-US" sz="2400" b="0" i="0" u="none" strike="noStrike" cap="none" normalizeH="0" baseline="0" dirty="0">
                <a:ln>
                  <a:noFill/>
                </a:ln>
                <a:solidFill>
                  <a:schemeClr val="tx1"/>
                </a:solidFill>
                <a:effectLst/>
              </a:rPr>
              <a:t> and </a:t>
            </a:r>
            <a:r>
              <a:rPr kumimoji="0" lang="en-US" altLang="en-US" sz="2400" b="0" i="0" u="none" strike="noStrike" cap="none" normalizeH="0" baseline="0" dirty="0" err="1">
                <a:ln>
                  <a:noFill/>
                </a:ln>
                <a:solidFill>
                  <a:schemeClr val="tx1"/>
                </a:solidFill>
                <a:effectLst/>
                <a:latin typeface="Arial Unicode MS"/>
              </a:rPr>
              <a:t>historical_delay</a:t>
            </a:r>
            <a:r>
              <a:rPr kumimoji="0" lang="en-US" altLang="en-US" sz="2400" b="0" i="0" u="none" strike="noStrike" cap="none" normalizeH="0" baseline="0" dirty="0">
                <a:ln>
                  <a:noFill/>
                </a:ln>
                <a:solidFill>
                  <a:schemeClr val="tx1"/>
                </a:solidFill>
                <a:effectLst/>
              </a:rPr>
              <a:t> are the top two drivers of difficulty.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Aligns ML findings with our primary rank-based model, increasing confidence.</a:t>
            </a:r>
          </a:p>
        </p:txBody>
      </p:sp>
      <p:sp>
        <p:nvSpPr>
          <p:cNvPr id="11" name="TextBox 10">
            <a:extLst>
              <a:ext uri="{FF2B5EF4-FFF2-40B4-BE49-F238E27FC236}">
                <a16:creationId xmlns:a16="http://schemas.microsoft.com/office/drawing/2014/main" id="{EF65DCB1-8858-5DFB-27FA-443219167F10}"/>
              </a:ext>
            </a:extLst>
          </p:cNvPr>
          <p:cNvSpPr txBox="1"/>
          <p:nvPr/>
        </p:nvSpPr>
        <p:spPr>
          <a:xfrm>
            <a:off x="11978640" y="9325570"/>
            <a:ext cx="6324600" cy="923330"/>
          </a:xfrm>
          <a:prstGeom prst="rect">
            <a:avLst/>
          </a:prstGeom>
          <a:noFill/>
        </p:spPr>
        <p:txBody>
          <a:bodyPr wrap="square">
            <a:spAutoFit/>
          </a:bodyPr>
          <a:lstStyle/>
          <a:p>
            <a:r>
              <a:rPr lang="en-GB" b="1" dirty="0"/>
              <a:t>Source</a:t>
            </a:r>
            <a:r>
              <a:rPr lang="en-GB" dirty="0"/>
              <a:t>: Calculated by </a:t>
            </a:r>
            <a:r>
              <a:rPr lang="en-GB" dirty="0">
                <a:latin typeface="Courier New" panose="02070309020205020404" pitchFamily="49" charset="0"/>
              </a:rPr>
              <a:t>enhanced_ml_analyzer.py</a:t>
            </a:r>
            <a:r>
              <a:rPr lang="en-GB" dirty="0"/>
              <a:t> and visualized by </a:t>
            </a:r>
            <a:r>
              <a:rPr lang="en-GB" dirty="0">
                <a:latin typeface="Courier New" panose="02070309020205020404" pitchFamily="49" charset="0"/>
              </a:rPr>
              <a:t>appendix_generator.py</a:t>
            </a:r>
            <a:r>
              <a:rPr lang="en-GB" dirty="0"/>
              <a:t>. Filename: </a:t>
            </a:r>
            <a:r>
              <a:rPr lang="en-GB" b="1" dirty="0">
                <a:latin typeface="Courier New" panose="02070309020205020404" pitchFamily="49" charset="0"/>
              </a:rPr>
              <a:t>appendix_chart_8_feature_importance.png</a:t>
            </a:r>
            <a:r>
              <a:rPr lang="en-GB" dirty="0"/>
              <a:t>.</a:t>
            </a:r>
            <a:endParaRPr lang="en-IN" dirty="0"/>
          </a:p>
        </p:txBody>
      </p:sp>
      <p:sp>
        <p:nvSpPr>
          <p:cNvPr id="12" name="Slide Number Placeholder 11">
            <a:extLst>
              <a:ext uri="{FF2B5EF4-FFF2-40B4-BE49-F238E27FC236}">
                <a16:creationId xmlns:a16="http://schemas.microsoft.com/office/drawing/2014/main" id="{E0E49393-A761-7118-5D8D-B101B1B8DB0D}"/>
              </a:ext>
            </a:extLst>
          </p:cNvPr>
          <p:cNvSpPr>
            <a:spLocks noGrp="1"/>
          </p:cNvSpPr>
          <p:nvPr>
            <p:ph type="sldNum" sz="quarter" idx="7"/>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370200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body" idx="1"/>
          </p:nvPr>
        </p:nvSpPr>
        <p:spPr>
          <a:xfrm>
            <a:off x="1219200" y="2781300"/>
            <a:ext cx="16154400" cy="4966103"/>
          </a:xfrm>
          <a:prstGeom prst="rect">
            <a:avLst/>
          </a:prstGeom>
        </p:spPr>
        <p:txBody>
          <a:bodyPr vert="horz" wrap="square" lIns="0" tIns="79375" rIns="0" bIns="0" rtlCol="0">
            <a:spAutoFit/>
          </a:bodyPr>
          <a:lstStyle/>
          <a:p>
            <a:pPr marL="328930" indent="-325755">
              <a:lnSpc>
                <a:spcPct val="100000"/>
              </a:lnSpc>
              <a:spcBef>
                <a:spcPts val="625"/>
              </a:spcBef>
              <a:buSzPct val="96666"/>
              <a:buFont typeface="Tahoma"/>
              <a:buAutoNum type="arabicPeriod"/>
              <a:tabLst>
                <a:tab pos="328930" algn="l"/>
              </a:tabLst>
            </a:pPr>
            <a:r>
              <a:rPr lang="en-IN" sz="2800" b="1" dirty="0">
                <a:solidFill>
                  <a:srgbClr val="000000"/>
                </a:solidFill>
                <a:latin typeface="Century Gothic"/>
                <a:cs typeface="Century Gothic"/>
              </a:rPr>
              <a:t>The Business Challenge</a:t>
            </a:r>
            <a:r>
              <a:rPr sz="2800" b="1" spc="-95" dirty="0">
                <a:solidFill>
                  <a:srgbClr val="000000"/>
                </a:solidFill>
                <a:latin typeface="Century Gothic"/>
                <a:cs typeface="Century Gothic"/>
              </a:rPr>
              <a:t>...........................................................................................................................3</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IN" sz="2800" b="1" spc="-95" dirty="0">
                <a:solidFill>
                  <a:srgbClr val="000000"/>
                </a:solidFill>
                <a:latin typeface="Century Gothic"/>
                <a:cs typeface="Century Gothic"/>
              </a:rPr>
              <a:t>Data &amp; Our Hybrid Methodology</a:t>
            </a:r>
            <a:r>
              <a:rPr sz="2800" b="1" spc="-95" dirty="0">
                <a:solidFill>
                  <a:srgbClr val="000000"/>
                </a:solidFill>
                <a:latin typeface="Century Gothic"/>
                <a:cs typeface="Century Gothic"/>
              </a:rPr>
              <a:t>..............................................................................................................</a:t>
            </a:r>
            <a:r>
              <a:rPr lang="en-IN" sz="2800" b="1" spc="-95" dirty="0">
                <a:solidFill>
                  <a:srgbClr val="000000"/>
                </a:solidFill>
                <a:latin typeface="Century Gothic"/>
                <a:cs typeface="Century Gothic"/>
              </a:rPr>
              <a:t>4</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GB" sz="2800" b="1" dirty="0">
                <a:solidFill>
                  <a:srgbClr val="000000"/>
                </a:solidFill>
                <a:latin typeface="Century Gothic"/>
                <a:cs typeface="Century Gothic"/>
              </a:rPr>
              <a:t>Deliverable 1: Exploratory Data Analysis</a:t>
            </a:r>
            <a:r>
              <a:rPr lang="en-IN" sz="2800" b="1" spc="-55" dirty="0">
                <a:solidFill>
                  <a:srgbClr val="000000"/>
                </a:solidFill>
                <a:latin typeface="Century Gothic"/>
                <a:cs typeface="Century Gothic"/>
              </a:rPr>
              <a:t>......................................... .........................................</a:t>
            </a:r>
            <a:r>
              <a:rPr sz="2800" b="1" spc="-55" dirty="0">
                <a:solidFill>
                  <a:srgbClr val="000000"/>
                </a:solidFill>
                <a:latin typeface="Century Gothic"/>
                <a:cs typeface="Century Gothic"/>
              </a:rPr>
              <a:t>.</a:t>
            </a:r>
            <a:r>
              <a:rPr lang="en-IN" sz="2800" b="1" spc="-55" dirty="0">
                <a:solidFill>
                  <a:srgbClr val="000000"/>
                </a:solidFill>
                <a:latin typeface="Century Gothic"/>
                <a:cs typeface="Century Gothic"/>
              </a:rPr>
              <a:t> 5-6</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GB" sz="2800" b="1" dirty="0">
                <a:solidFill>
                  <a:srgbClr val="000000"/>
                </a:solidFill>
                <a:latin typeface="Century Gothic"/>
                <a:cs typeface="Century Gothic"/>
              </a:rPr>
              <a:t>Deliverable 2: The Flight Difficulty Score Engine</a:t>
            </a:r>
            <a:r>
              <a:rPr sz="2800" b="1" spc="-80" dirty="0">
                <a:solidFill>
                  <a:srgbClr val="000000"/>
                </a:solidFill>
                <a:latin typeface="Century Gothic"/>
                <a:cs typeface="Century Gothic"/>
              </a:rPr>
              <a:t>.......................................................................</a:t>
            </a:r>
            <a:r>
              <a:rPr lang="en-IN" sz="2800" b="1" spc="-80" dirty="0">
                <a:solidFill>
                  <a:srgbClr val="000000"/>
                </a:solidFill>
                <a:latin typeface="Century Gothic"/>
                <a:cs typeface="Century Gothic"/>
              </a:rPr>
              <a:t> 7-8</a:t>
            </a:r>
            <a:endParaRPr sz="2800" dirty="0">
              <a:latin typeface="Century Gothic"/>
              <a:cs typeface="Century Gothic"/>
            </a:endParaRPr>
          </a:p>
          <a:p>
            <a:pPr marL="328295" indent="-325120">
              <a:lnSpc>
                <a:spcPct val="100000"/>
              </a:lnSpc>
              <a:spcBef>
                <a:spcPts val="525"/>
              </a:spcBef>
              <a:buSzPct val="96666"/>
              <a:buFont typeface="Tahoma"/>
              <a:buAutoNum type="arabicPeriod"/>
              <a:tabLst>
                <a:tab pos="328295" algn="l"/>
              </a:tabLst>
            </a:pPr>
            <a:r>
              <a:rPr lang="en-GB" sz="2800" b="1" dirty="0">
                <a:solidFill>
                  <a:srgbClr val="000000"/>
                </a:solidFill>
                <a:latin typeface="Century Gothic"/>
                <a:cs typeface="Century Gothic"/>
              </a:rPr>
              <a:t>Deliverable 3: Key Operational Insights</a:t>
            </a:r>
            <a:r>
              <a:rPr sz="2800" b="1" spc="-85" dirty="0">
                <a:solidFill>
                  <a:srgbClr val="000000"/>
                </a:solidFill>
                <a:latin typeface="Century Gothic"/>
                <a:cs typeface="Century Gothic"/>
              </a:rPr>
              <a:t>.......................................................................................</a:t>
            </a:r>
            <a:r>
              <a:rPr lang="en-IN" sz="2800" b="1" spc="-85" dirty="0">
                <a:solidFill>
                  <a:srgbClr val="000000"/>
                </a:solidFill>
                <a:latin typeface="Century Gothic"/>
                <a:cs typeface="Century Gothic"/>
              </a:rPr>
              <a:t> 10-11</a:t>
            </a:r>
            <a:endParaRPr sz="2800" dirty="0">
              <a:latin typeface="Century Gothic"/>
              <a:cs typeface="Century Gothic"/>
            </a:endParaRPr>
          </a:p>
          <a:p>
            <a:pPr marL="328295" indent="-325120">
              <a:lnSpc>
                <a:spcPct val="100000"/>
              </a:lnSpc>
              <a:spcBef>
                <a:spcPts val="525"/>
              </a:spcBef>
              <a:buSzPct val="96666"/>
              <a:buFont typeface="Tahoma"/>
              <a:buAutoNum type="arabicPeriod"/>
              <a:tabLst>
                <a:tab pos="328295" algn="l"/>
              </a:tabLst>
            </a:pPr>
            <a:r>
              <a:rPr lang="en-GB" sz="2800" b="1" dirty="0">
                <a:solidFill>
                  <a:srgbClr val="000000"/>
                </a:solidFill>
                <a:latin typeface="Century Gothic"/>
                <a:cs typeface="Century Gothic"/>
              </a:rPr>
              <a:t>The Business Impact: A $33M Opportunity</a:t>
            </a:r>
            <a:r>
              <a:rPr sz="2800" b="1" spc="-90" dirty="0">
                <a:solidFill>
                  <a:srgbClr val="000000"/>
                </a:solidFill>
                <a:latin typeface="Century Gothic"/>
                <a:cs typeface="Century Gothic"/>
              </a:rPr>
              <a:t>...................................................................................</a:t>
            </a:r>
            <a:r>
              <a:rPr lang="en-IN" sz="2800" b="1" spc="-90" dirty="0">
                <a:solidFill>
                  <a:srgbClr val="000000"/>
                </a:solidFill>
                <a:latin typeface="Century Gothic"/>
                <a:cs typeface="Century Gothic"/>
              </a:rPr>
              <a:t> 12</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Actionable Recommendations &amp; Deployment</a:t>
            </a:r>
            <a:r>
              <a:rPr lang="en-IN" sz="2800" b="1" spc="-95" dirty="0">
                <a:solidFill>
                  <a:srgbClr val="000000"/>
                </a:solidFill>
                <a:latin typeface="Century Gothic"/>
                <a:cs typeface="Century Gothic"/>
              </a:rPr>
              <a:t>.............................................................................13</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Conclusion</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......................14</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Thankyou page (Ending) </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....................15</a:t>
            </a:r>
            <a:endParaRPr lang="en-IN" sz="2800" dirty="0">
              <a:latin typeface="Century Gothic"/>
              <a:cs typeface="Century Gothic"/>
            </a:endParaRP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Appendix: Deep Dive Analysis</a:t>
            </a:r>
            <a:r>
              <a:rPr lang="en-IN" sz="2800" b="1" spc="-95" dirty="0">
                <a:solidFill>
                  <a:srgbClr val="000000"/>
                </a:solidFill>
                <a:latin typeface="Century Gothic"/>
                <a:cs typeface="Century Gothic"/>
              </a:rPr>
              <a:t>...........................................................................................................16-24</a:t>
            </a:r>
            <a:endParaRPr lang="en-IN" sz="2800" dirty="0">
              <a:latin typeface="Century Gothic"/>
              <a:cs typeface="Century Gothic"/>
            </a:endParaRPr>
          </a:p>
        </p:txBody>
      </p:sp>
      <p:sp>
        <p:nvSpPr>
          <p:cNvPr id="8" name="object 8"/>
          <p:cNvSpPr txBox="1">
            <a:spLocks noGrp="1"/>
          </p:cNvSpPr>
          <p:nvPr>
            <p:ph type="title"/>
          </p:nvPr>
        </p:nvSpPr>
        <p:spPr>
          <a:xfrm>
            <a:off x="5686673" y="849979"/>
            <a:ext cx="6438265" cy="910590"/>
          </a:xfrm>
          <a:prstGeom prst="rect">
            <a:avLst/>
          </a:prstGeom>
        </p:spPr>
        <p:txBody>
          <a:bodyPr vert="horz" wrap="square" lIns="0" tIns="13335" rIns="0" bIns="0" rtlCol="0">
            <a:spAutoFit/>
          </a:bodyPr>
          <a:lstStyle/>
          <a:p>
            <a:pPr marL="12700">
              <a:lnSpc>
                <a:spcPct val="100000"/>
              </a:lnSpc>
              <a:spcBef>
                <a:spcPts val="105"/>
              </a:spcBef>
            </a:pPr>
            <a:r>
              <a:rPr sz="5800" spc="135" dirty="0">
                <a:solidFill>
                  <a:srgbClr val="000000"/>
                </a:solidFill>
              </a:rPr>
              <a:t>Table</a:t>
            </a:r>
            <a:r>
              <a:rPr sz="5800" dirty="0">
                <a:solidFill>
                  <a:srgbClr val="000000"/>
                </a:solidFill>
              </a:rPr>
              <a:t> </a:t>
            </a:r>
            <a:r>
              <a:rPr sz="5800" spc="395" dirty="0">
                <a:solidFill>
                  <a:srgbClr val="000000"/>
                </a:solidFill>
              </a:rPr>
              <a:t>of</a:t>
            </a:r>
            <a:r>
              <a:rPr sz="5800" dirty="0">
                <a:solidFill>
                  <a:srgbClr val="000000"/>
                </a:solidFill>
              </a:rPr>
              <a:t> </a:t>
            </a:r>
            <a:r>
              <a:rPr sz="5800" spc="-10" dirty="0">
                <a:solidFill>
                  <a:srgbClr val="000000"/>
                </a:solidFill>
              </a:rPr>
              <a:t>Contents</a:t>
            </a:r>
            <a:endParaRPr sz="5800"/>
          </a:p>
        </p:txBody>
      </p:sp>
      <p:pic>
        <p:nvPicPr>
          <p:cNvPr id="15" name="Picture 14">
            <a:extLst>
              <a:ext uri="{FF2B5EF4-FFF2-40B4-BE49-F238E27FC236}">
                <a16:creationId xmlns:a16="http://schemas.microsoft.com/office/drawing/2014/main" id="{2ECF2841-BD77-C76D-5494-5C59EFBAF4F2}"/>
              </a:ext>
            </a:extLst>
          </p:cNvPr>
          <p:cNvPicPr>
            <a:picLocks noChangeAspect="1"/>
          </p:cNvPicPr>
          <p:nvPr/>
        </p:nvPicPr>
        <p:blipFill>
          <a:blip r:embed="rId2"/>
          <a:stretch>
            <a:fillRect/>
          </a:stretch>
        </p:blipFill>
        <p:spPr>
          <a:xfrm>
            <a:off x="13487400" y="248461"/>
            <a:ext cx="4534352" cy="1667041"/>
          </a:xfrm>
          <a:prstGeom prst="rect">
            <a:avLst/>
          </a:prstGeom>
        </p:spPr>
      </p:pic>
      <p:sp>
        <p:nvSpPr>
          <p:cNvPr id="16" name="Slide Number Placeholder 15">
            <a:extLst>
              <a:ext uri="{FF2B5EF4-FFF2-40B4-BE49-F238E27FC236}">
                <a16:creationId xmlns:a16="http://schemas.microsoft.com/office/drawing/2014/main" id="{75BBFA0F-2D0E-CC7D-3B15-9DE6E41343CE}"/>
              </a:ext>
            </a:extLst>
          </p:cNvPr>
          <p:cNvSpPr>
            <a:spLocks noGrp="1"/>
          </p:cNvSpPr>
          <p:nvPr>
            <p:ph type="sldNum" sz="quarter" idx="7"/>
          </p:nvPr>
        </p:nvSpPr>
        <p:spPr/>
        <p:txBody>
          <a:bodyPr/>
          <a:lstStyle/>
          <a:p>
            <a:fld id="{B6F15528-21DE-4FAA-801E-634DDDAF4B2B}"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E221-197F-02F5-26A6-004AB22BCFFA}"/>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9C58D2A2-936D-D812-EF75-209184810886}"/>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E: Understanding Passenger Load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29CAD2F-EB53-B466-B14E-E9013C1A238D}"/>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CAF2D615-95FB-E836-7E2B-09B95D23308A}"/>
              </a:ext>
            </a:extLst>
          </p:cNvPr>
          <p:cNvSpPr txBox="1"/>
          <p:nvPr/>
        </p:nvSpPr>
        <p:spPr>
          <a:xfrm>
            <a:off x="166947" y="8333384"/>
            <a:ext cx="12446416" cy="830997"/>
          </a:xfrm>
          <a:prstGeom prst="rect">
            <a:avLst/>
          </a:prstGeom>
          <a:noFill/>
        </p:spPr>
        <p:txBody>
          <a:bodyPr wrap="square">
            <a:spAutoFit/>
          </a:bodyPr>
          <a:lstStyle/>
          <a:p>
            <a:r>
              <a:rPr lang="en-GB" sz="2400" dirty="0"/>
              <a:t>The data shows that the vast majority of flights operate at or near full capacity, meaning there is very little slack in the system for passenger-related issues.</a:t>
            </a:r>
            <a:endParaRPr lang="en-IN" sz="2400" dirty="0"/>
          </a:p>
        </p:txBody>
      </p:sp>
      <p:pic>
        <p:nvPicPr>
          <p:cNvPr id="4" name="Picture 3">
            <a:extLst>
              <a:ext uri="{FF2B5EF4-FFF2-40B4-BE49-F238E27FC236}">
                <a16:creationId xmlns:a16="http://schemas.microsoft.com/office/drawing/2014/main" id="{94C456AD-FEA6-13FA-F456-22584169E134}"/>
              </a:ext>
            </a:extLst>
          </p:cNvPr>
          <p:cNvPicPr>
            <a:picLocks noChangeAspect="1"/>
          </p:cNvPicPr>
          <p:nvPr/>
        </p:nvPicPr>
        <p:blipFill>
          <a:blip r:embed="rId2"/>
          <a:stretch>
            <a:fillRect/>
          </a:stretch>
        </p:blipFill>
        <p:spPr>
          <a:xfrm>
            <a:off x="8062653" y="1962166"/>
            <a:ext cx="10058400" cy="5980853"/>
          </a:xfrm>
          <a:prstGeom prst="rect">
            <a:avLst/>
          </a:prstGeom>
        </p:spPr>
      </p:pic>
      <p:sp>
        <p:nvSpPr>
          <p:cNvPr id="7" name="Rectangle 2">
            <a:extLst>
              <a:ext uri="{FF2B5EF4-FFF2-40B4-BE49-F238E27FC236}">
                <a16:creationId xmlns:a16="http://schemas.microsoft.com/office/drawing/2014/main" id="{418BDB64-7871-801D-E64F-47B1F1B1C858}"/>
              </a:ext>
            </a:extLst>
          </p:cNvPr>
          <p:cNvSpPr>
            <a:spLocks noChangeArrowheads="1"/>
          </p:cNvSpPr>
          <p:nvPr/>
        </p:nvSpPr>
        <p:spPr bwMode="auto">
          <a:xfrm rot="10800000" flipV="1">
            <a:off x="166948" y="3605214"/>
            <a:ext cx="722445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Visualizes passenger load across all 8,099 flights.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Distribution is heavily skewed left, with a strong peak near 100% capacity.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Confirms that high passenger load is a persistent, system-wide pressure point.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CAE4B80-0A14-2752-863D-E96D17826615}"/>
              </a:ext>
            </a:extLst>
          </p:cNvPr>
          <p:cNvSpPr txBox="1"/>
          <p:nvPr/>
        </p:nvSpPr>
        <p:spPr>
          <a:xfrm>
            <a:off x="9372600" y="9554746"/>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appendix_chart_1_load_factor.png</a:t>
            </a:r>
            <a:r>
              <a:rPr lang="en-GB" dirty="0"/>
              <a:t>.</a:t>
            </a:r>
            <a:endParaRPr lang="en-IN" dirty="0"/>
          </a:p>
        </p:txBody>
      </p:sp>
      <p:sp>
        <p:nvSpPr>
          <p:cNvPr id="12" name="Slide Number Placeholder 11">
            <a:extLst>
              <a:ext uri="{FF2B5EF4-FFF2-40B4-BE49-F238E27FC236}">
                <a16:creationId xmlns:a16="http://schemas.microsoft.com/office/drawing/2014/main" id="{E1AB1BC3-9E82-FBD7-6010-1C4D57F8FF2C}"/>
              </a:ext>
            </a:extLst>
          </p:cNvPr>
          <p:cNvSpPr>
            <a:spLocks noGrp="1"/>
          </p:cNvSpPr>
          <p:nvPr>
            <p:ph type="sldNum" sz="quarter" idx="7"/>
          </p:nvPr>
        </p:nvSpPr>
        <p:spPr/>
        <p:txBody>
          <a:bodyPr/>
          <a:lstStyle/>
          <a:p>
            <a:fld id="{B6F15528-21DE-4FAA-801E-634DDDAF4B2B}" type="slidenum">
              <a:rPr lang="en-IN" smtClean="0"/>
              <a:t>20</a:t>
            </a:fld>
            <a:endParaRPr lang="en-IN"/>
          </a:p>
        </p:txBody>
      </p:sp>
    </p:spTree>
    <p:extLst>
      <p:ext uri="{BB962C8B-B14F-4D97-AF65-F5344CB8AC3E}">
        <p14:creationId xmlns:p14="http://schemas.microsoft.com/office/powerpoint/2010/main" val="52856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2DBDA-5009-5B6D-FACB-43FABD1C10CF}"/>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4D370CD-DF9A-6FDD-1CB4-4678E0241B1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F: Classification of the Flight Population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1D94FDB9-7280-7150-F2ED-5480139E0052}"/>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C2776CF3-720C-EB9E-ECFD-A34C27BE0F15}"/>
              </a:ext>
            </a:extLst>
          </p:cNvPr>
          <p:cNvSpPr txBox="1"/>
          <p:nvPr/>
        </p:nvSpPr>
        <p:spPr>
          <a:xfrm>
            <a:off x="370424" y="8648700"/>
            <a:ext cx="12446416" cy="830997"/>
          </a:xfrm>
          <a:prstGeom prst="rect">
            <a:avLst/>
          </a:prstGeom>
          <a:noFill/>
        </p:spPr>
        <p:txBody>
          <a:bodyPr wrap="square">
            <a:spAutoFit/>
          </a:bodyPr>
          <a:lstStyle/>
          <a:p>
            <a:r>
              <a:rPr lang="en-GB" sz="2400" dirty="0"/>
              <a:t>Our model classifies a manageable 20% of flights as 'Difficult', allowing for a focused and targeted operational response.</a:t>
            </a:r>
            <a:endParaRPr lang="en-IN" sz="2400" dirty="0"/>
          </a:p>
        </p:txBody>
      </p:sp>
      <p:pic>
        <p:nvPicPr>
          <p:cNvPr id="5" name="Picture 4">
            <a:extLst>
              <a:ext uri="{FF2B5EF4-FFF2-40B4-BE49-F238E27FC236}">
                <a16:creationId xmlns:a16="http://schemas.microsoft.com/office/drawing/2014/main" id="{9C99F690-AFFA-9102-A5BE-924E2CAF6769}"/>
              </a:ext>
            </a:extLst>
          </p:cNvPr>
          <p:cNvPicPr>
            <a:picLocks noChangeAspect="1"/>
          </p:cNvPicPr>
          <p:nvPr/>
        </p:nvPicPr>
        <p:blipFill>
          <a:blip r:embed="rId2"/>
          <a:stretch>
            <a:fillRect/>
          </a:stretch>
        </p:blipFill>
        <p:spPr>
          <a:xfrm>
            <a:off x="7681653" y="1557171"/>
            <a:ext cx="10439400" cy="6207401"/>
          </a:xfrm>
          <a:prstGeom prst="rect">
            <a:avLst/>
          </a:prstGeom>
        </p:spPr>
      </p:pic>
      <p:sp>
        <p:nvSpPr>
          <p:cNvPr id="7" name="Rectangle 2">
            <a:extLst>
              <a:ext uri="{FF2B5EF4-FFF2-40B4-BE49-F238E27FC236}">
                <a16:creationId xmlns:a16="http://schemas.microsoft.com/office/drawing/2014/main" id="{783819E2-B9E5-962F-F077-8B7A005E3553}"/>
              </a:ext>
            </a:extLst>
          </p:cNvPr>
          <p:cNvSpPr>
            <a:spLocks noChangeArrowheads="1"/>
          </p:cNvSpPr>
          <p:nvPr/>
        </p:nvSpPr>
        <p:spPr bwMode="auto">
          <a:xfrm rot="10800000" flipV="1">
            <a:off x="166948" y="3771900"/>
            <a:ext cx="707205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Shows the final segmentation of all flights into our three difficulty classes.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Model isolates a manageable 20% of flights (1,616 total) as 'Difficult’.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Demonstrates the solution is practical and avoids "alert fatigue" by focusing on the critical few.</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88ED030-971E-9940-88F0-1705AC46B147}"/>
              </a:ext>
            </a:extLst>
          </p:cNvPr>
          <p:cNvSpPr txBox="1"/>
          <p:nvPr/>
        </p:nvSpPr>
        <p:spPr>
          <a:xfrm>
            <a:off x="9296400" y="9532828"/>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appendix_chart_4_difficulty_distribution.png</a:t>
            </a:r>
            <a:r>
              <a:rPr lang="en-GB" dirty="0"/>
              <a:t>.</a:t>
            </a:r>
            <a:endParaRPr lang="en-IN" dirty="0"/>
          </a:p>
        </p:txBody>
      </p:sp>
      <p:sp>
        <p:nvSpPr>
          <p:cNvPr id="13" name="Slide Number Placeholder 12">
            <a:extLst>
              <a:ext uri="{FF2B5EF4-FFF2-40B4-BE49-F238E27FC236}">
                <a16:creationId xmlns:a16="http://schemas.microsoft.com/office/drawing/2014/main" id="{376C7AF4-AF23-913D-3E8F-3ED59D59BF96}"/>
              </a:ext>
            </a:extLst>
          </p:cNvPr>
          <p:cNvSpPr>
            <a:spLocks noGrp="1"/>
          </p:cNvSpPr>
          <p:nvPr>
            <p:ph type="sldNum" sz="quarter" idx="7"/>
          </p:nvPr>
        </p:nvSpPr>
        <p:spPr/>
        <p:txBody>
          <a:bodyPr/>
          <a:lstStyle/>
          <a:p>
            <a:fld id="{B6F15528-21DE-4FAA-801E-634DDDAF4B2B}" type="slidenum">
              <a:rPr lang="en-IN" smtClean="0"/>
              <a:t>21</a:t>
            </a:fld>
            <a:endParaRPr lang="en-IN"/>
          </a:p>
        </p:txBody>
      </p:sp>
    </p:spTree>
    <p:extLst>
      <p:ext uri="{BB962C8B-B14F-4D97-AF65-F5344CB8AC3E}">
        <p14:creationId xmlns:p14="http://schemas.microsoft.com/office/powerpoint/2010/main" val="72240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257B9-F0DE-8B24-35D2-E326F2870A80}"/>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538FE18-23D1-2591-6DDC-90000F207DB5}"/>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G: Direct Correlation Between Score and Delay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1F57B8E7-0E2B-6DAB-9F11-FD675FDDD740}"/>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Rectangle 2">
            <a:extLst>
              <a:ext uri="{FF2B5EF4-FFF2-40B4-BE49-F238E27FC236}">
                <a16:creationId xmlns:a16="http://schemas.microsoft.com/office/drawing/2014/main" id="{9913ACD9-D6CF-EA38-743B-E6B8F9073BCF}"/>
              </a:ext>
            </a:extLst>
          </p:cNvPr>
          <p:cNvSpPr>
            <a:spLocks noChangeArrowheads="1"/>
          </p:cNvSpPr>
          <p:nvPr/>
        </p:nvSpPr>
        <p:spPr bwMode="auto">
          <a:xfrm rot="10800000" flipV="1">
            <a:off x="355184" y="1816549"/>
            <a:ext cx="6883816"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scatter plot visualizes the relationship between our calculated </a:t>
            </a:r>
            <a:r>
              <a:rPr kumimoji="0" lang="en-US" altLang="en-US" sz="2400" b="0" i="0" u="none" strike="noStrike" cap="none" normalizeH="0" baseline="0" dirty="0" err="1">
                <a:ln>
                  <a:noFill/>
                </a:ln>
                <a:solidFill>
                  <a:schemeClr val="tx1"/>
                </a:solidFill>
                <a:effectLst/>
                <a:latin typeface="Arial Unicode MS"/>
              </a:rPr>
              <a:t>difficulty_score</a:t>
            </a:r>
            <a:r>
              <a:rPr kumimoji="0" lang="en-US" altLang="en-US" sz="2400" b="0" i="0" u="none" strike="noStrike" cap="none" normalizeH="0" baseline="0" dirty="0">
                <a:ln>
                  <a:noFill/>
                </a:ln>
                <a:solidFill>
                  <a:schemeClr val="tx1"/>
                </a:solidFill>
                <a:effectLst/>
              </a:rPr>
              <a:t> and the actual </a:t>
            </a:r>
            <a:r>
              <a:rPr kumimoji="0" lang="en-US" altLang="en-US" sz="2400" b="0" i="0" u="none" strike="noStrike" cap="none" normalizeH="0" baseline="0" dirty="0" err="1">
                <a:ln>
                  <a:noFill/>
                </a:ln>
                <a:solidFill>
                  <a:schemeClr val="tx1"/>
                </a:solidFill>
                <a:effectLst/>
                <a:latin typeface="Arial Unicode MS"/>
              </a:rPr>
              <a:t>delay_minutes</a:t>
            </a:r>
            <a:r>
              <a:rPr kumimoji="0" lang="en-US" altLang="en-US" sz="2400" b="0" i="0" u="none" strike="noStrike" cap="none" normalizeH="0" baseline="0" dirty="0">
                <a:ln>
                  <a:noFill/>
                </a:ln>
                <a:solidFill>
                  <a:schemeClr val="tx1"/>
                </a:solidFill>
                <a:effectLst/>
              </a:rPr>
              <a:t> for every single flight.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The upward trend, highlighted by the red trendline, provides clear visual proof that as our difficulty score increases, the real-world delay tends to increase as well.</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The coloring by </a:t>
            </a:r>
            <a:r>
              <a:rPr kumimoji="0" lang="en-US" altLang="en-US" sz="2400" b="0" i="0" u="none" strike="noStrike" cap="none" normalizeH="0" baseline="0" dirty="0" err="1">
                <a:ln>
                  <a:noFill/>
                </a:ln>
                <a:solidFill>
                  <a:schemeClr val="tx1"/>
                </a:solidFill>
                <a:effectLst/>
                <a:latin typeface="Arial Unicode MS"/>
              </a:rPr>
              <a:t>load_factor</a:t>
            </a:r>
            <a:r>
              <a:rPr kumimoji="0" lang="en-US" altLang="en-US" sz="2400" b="0" i="0" u="none" strike="noStrike" cap="none" normalizeH="0" baseline="0" dirty="0">
                <a:ln>
                  <a:noFill/>
                </a:ln>
                <a:solidFill>
                  <a:schemeClr val="tx1"/>
                </a:solidFill>
                <a:effectLst/>
              </a:rPr>
              <a:t> adds another dimension, showing that high-load flights (yellow dots) are present across all difficulty levels.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FDA89ED-2490-5E78-2AE5-9D361CFBCB0E}"/>
              </a:ext>
            </a:extLst>
          </p:cNvPr>
          <p:cNvSpPr txBox="1"/>
          <p:nvPr/>
        </p:nvSpPr>
        <p:spPr>
          <a:xfrm>
            <a:off x="9296400" y="9554746"/>
            <a:ext cx="9349740" cy="646331"/>
          </a:xfrm>
          <a:prstGeom prst="rect">
            <a:avLst/>
          </a:prstGeom>
          <a:noFill/>
        </p:spPr>
        <p:txBody>
          <a:bodyPr wrap="square">
            <a:spAutoFit/>
          </a:bodyPr>
          <a:lstStyle/>
          <a:p>
            <a:r>
              <a:rPr lang="en-IN" b="1" dirty="0"/>
              <a:t>Source</a:t>
            </a:r>
            <a:r>
              <a:rPr lang="en-IN" dirty="0"/>
              <a:t>: Generated by </a:t>
            </a:r>
            <a:r>
              <a:rPr lang="en-IN" dirty="0">
                <a:latin typeface="Courier New" panose="02070309020205020404" pitchFamily="49" charset="0"/>
              </a:rPr>
              <a:t>appendix_generator.py</a:t>
            </a:r>
            <a:r>
              <a:rPr lang="en-IN" dirty="0"/>
              <a:t> from </a:t>
            </a:r>
            <a:r>
              <a:rPr lang="en-IN" dirty="0">
                <a:latin typeface="Courier New" panose="02070309020205020404" pitchFamily="49" charset="0"/>
              </a:rPr>
              <a:t>final_flight_data.csv</a:t>
            </a:r>
            <a:r>
              <a:rPr lang="en-IN" dirty="0"/>
              <a:t>. Filename: </a:t>
            </a:r>
            <a:r>
              <a:rPr lang="en-IN" b="1" dirty="0">
                <a:latin typeface="Courier New" panose="02070309020205020404" pitchFamily="49" charset="0"/>
              </a:rPr>
              <a:t>appendix_chart_5_delay_vs_difficulty.png</a:t>
            </a:r>
            <a:r>
              <a:rPr lang="en-IN" dirty="0"/>
              <a:t>.</a:t>
            </a:r>
          </a:p>
        </p:txBody>
      </p:sp>
      <p:pic>
        <p:nvPicPr>
          <p:cNvPr id="12" name="Picture 11">
            <a:extLst>
              <a:ext uri="{FF2B5EF4-FFF2-40B4-BE49-F238E27FC236}">
                <a16:creationId xmlns:a16="http://schemas.microsoft.com/office/drawing/2014/main" id="{718BC523-4D6B-AD94-5EBE-703E5E166200}"/>
              </a:ext>
            </a:extLst>
          </p:cNvPr>
          <p:cNvPicPr>
            <a:picLocks noChangeAspect="1"/>
          </p:cNvPicPr>
          <p:nvPr/>
        </p:nvPicPr>
        <p:blipFill>
          <a:blip r:embed="rId2"/>
          <a:stretch>
            <a:fillRect/>
          </a:stretch>
        </p:blipFill>
        <p:spPr>
          <a:xfrm>
            <a:off x="7391400" y="1994790"/>
            <a:ext cx="10814358" cy="5761347"/>
          </a:xfrm>
          <a:prstGeom prst="rect">
            <a:avLst/>
          </a:prstGeom>
        </p:spPr>
      </p:pic>
      <p:sp>
        <p:nvSpPr>
          <p:cNvPr id="13" name="Slide Number Placeholder 12">
            <a:extLst>
              <a:ext uri="{FF2B5EF4-FFF2-40B4-BE49-F238E27FC236}">
                <a16:creationId xmlns:a16="http://schemas.microsoft.com/office/drawing/2014/main" id="{6FE701AD-3A9A-83E4-628F-CF4C876EF70F}"/>
              </a:ext>
            </a:extLst>
          </p:cNvPr>
          <p:cNvSpPr>
            <a:spLocks noGrp="1"/>
          </p:cNvSpPr>
          <p:nvPr>
            <p:ph type="sldNum" sz="quarter" idx="7"/>
          </p:nvPr>
        </p:nvSpPr>
        <p:spPr/>
        <p:txBody>
          <a:bodyPr/>
          <a:lstStyle/>
          <a:p>
            <a:fld id="{B6F15528-21DE-4FAA-801E-634DDDAF4B2B}" type="slidenum">
              <a:rPr lang="en-IN" smtClean="0"/>
              <a:t>22</a:t>
            </a:fld>
            <a:endParaRPr lang="en-IN"/>
          </a:p>
        </p:txBody>
      </p:sp>
    </p:spTree>
    <p:extLst>
      <p:ext uri="{BB962C8B-B14F-4D97-AF65-F5344CB8AC3E}">
        <p14:creationId xmlns:p14="http://schemas.microsoft.com/office/powerpoint/2010/main" val="17866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56F4E-9A51-CC24-01B0-DC282F1FCDA6}"/>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9526D9E-05BC-F103-50DC-67DDF76D1C24}"/>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H: Top 10 Root Causes for 'Difficult' Flights</a:t>
            </a:r>
            <a:endParaRPr lang="en-GB" sz="4250" dirty="0">
              <a:solidFill>
                <a:schemeClr val="tx1"/>
              </a:solidFill>
              <a:latin typeface="Tahoma"/>
              <a:cs typeface="Tahoma"/>
            </a:endParaRPr>
          </a:p>
        </p:txBody>
      </p:sp>
      <p:sp>
        <p:nvSpPr>
          <p:cNvPr id="14" name="object 14">
            <a:extLst>
              <a:ext uri="{FF2B5EF4-FFF2-40B4-BE49-F238E27FC236}">
                <a16:creationId xmlns:a16="http://schemas.microsoft.com/office/drawing/2014/main" id="{32172AC2-E26E-C7ED-853A-D70B8EE35DB6}"/>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2" name="Rectangle 1">
            <a:extLst>
              <a:ext uri="{FF2B5EF4-FFF2-40B4-BE49-F238E27FC236}">
                <a16:creationId xmlns:a16="http://schemas.microsoft.com/office/drawing/2014/main" id="{4C7F1320-0B33-BCEB-F4E5-DD8B7AB90563}"/>
              </a:ext>
            </a:extLst>
          </p:cNvPr>
          <p:cNvSpPr>
            <a:spLocks noChangeArrowheads="1"/>
          </p:cNvSpPr>
          <p:nvPr/>
        </p:nvSpPr>
        <p:spPr bwMode="auto">
          <a:xfrm rot="10800000" flipV="1">
            <a:off x="355184" y="2257078"/>
            <a:ext cx="6731416"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bar chart provides a detailed breakdown of the most frequent "Primary Driver" for the 1,616 flights our model classified as 'Difficult'.</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It offers more detail than the chart in the main presentation, breaking down the top 10 root causes.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provides granular evidence for our recommendations, showing exactly which problems (like </a:t>
            </a:r>
            <a:r>
              <a:rPr kumimoji="0" lang="en-US" altLang="en-US" sz="2400" b="0" i="0" u="none" strike="noStrike" cap="none" normalizeH="0" baseline="0" dirty="0" err="1">
                <a:ln>
                  <a:noFill/>
                </a:ln>
                <a:solidFill>
                  <a:schemeClr val="tx1"/>
                </a:solidFill>
                <a:effectLst/>
                <a:latin typeface="Arial Unicode MS"/>
              </a:rPr>
              <a:t>high_stress_flight</a:t>
            </a:r>
            <a:r>
              <a:rPr kumimoji="0" lang="en-US" altLang="en-US" sz="2400" b="0" i="0" u="none" strike="noStrike" cap="none" normalizeH="0" baseline="0" dirty="0">
                <a:ln>
                  <a:noFill/>
                </a:ln>
                <a:solidFill>
                  <a:schemeClr val="tx1"/>
                </a:solidFill>
                <a:effectLst/>
              </a:rPr>
              <a:t> and </a:t>
            </a:r>
            <a:r>
              <a:rPr kumimoji="0" lang="en-US" altLang="en-US" sz="2400" b="0" i="0" u="none" strike="noStrike" cap="none" normalizeH="0" baseline="0" dirty="0" err="1">
                <a:ln>
                  <a:noFill/>
                </a:ln>
                <a:solidFill>
                  <a:schemeClr val="tx1"/>
                </a:solidFill>
                <a:effectLst/>
                <a:latin typeface="Arial Unicode MS"/>
              </a:rPr>
              <a:t>historical_delay</a:t>
            </a:r>
            <a:r>
              <a:rPr kumimoji="0" lang="en-US" altLang="en-US" sz="2400" b="0" i="0" u="none" strike="noStrike" cap="none" normalizeH="0" baseline="0" dirty="0">
                <a:ln>
                  <a:noFill/>
                </a:ln>
                <a:solidFill>
                  <a:schemeClr val="tx1"/>
                </a:solidFill>
                <a:effectLst/>
              </a:rPr>
              <a:t>) are the most common and need to be addressed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B82FFAF-0472-17B0-EBD7-ABD522F1539B}"/>
              </a:ext>
            </a:extLst>
          </p:cNvPr>
          <p:cNvPicPr>
            <a:picLocks noChangeAspect="1"/>
          </p:cNvPicPr>
          <p:nvPr/>
        </p:nvPicPr>
        <p:blipFill>
          <a:blip r:embed="rId2"/>
          <a:stretch>
            <a:fillRect/>
          </a:stretch>
        </p:blipFill>
        <p:spPr>
          <a:xfrm>
            <a:off x="7182703" y="1634971"/>
            <a:ext cx="11105297" cy="7362043"/>
          </a:xfrm>
          <a:prstGeom prst="rect">
            <a:avLst/>
          </a:prstGeom>
        </p:spPr>
      </p:pic>
      <p:sp>
        <p:nvSpPr>
          <p:cNvPr id="7" name="TextBox 6">
            <a:extLst>
              <a:ext uri="{FF2B5EF4-FFF2-40B4-BE49-F238E27FC236}">
                <a16:creationId xmlns:a16="http://schemas.microsoft.com/office/drawing/2014/main" id="{4A7F55FF-583B-C82E-A296-DDCE2E2E567E}"/>
              </a:ext>
            </a:extLst>
          </p:cNvPr>
          <p:cNvSpPr txBox="1"/>
          <p:nvPr/>
        </p:nvSpPr>
        <p:spPr>
          <a:xfrm>
            <a:off x="9296400" y="9522139"/>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appendix_chart_6_primary_drivers.png</a:t>
            </a:r>
            <a:r>
              <a:rPr lang="en-GB" dirty="0"/>
              <a:t>.</a:t>
            </a:r>
            <a:endParaRPr lang="en-IN" dirty="0"/>
          </a:p>
        </p:txBody>
      </p:sp>
      <p:sp>
        <p:nvSpPr>
          <p:cNvPr id="10" name="Slide Number Placeholder 9">
            <a:extLst>
              <a:ext uri="{FF2B5EF4-FFF2-40B4-BE49-F238E27FC236}">
                <a16:creationId xmlns:a16="http://schemas.microsoft.com/office/drawing/2014/main" id="{881D5060-07E2-8F02-9A8E-DD08BC54EC76}"/>
              </a:ext>
            </a:extLst>
          </p:cNvPr>
          <p:cNvSpPr>
            <a:spLocks noGrp="1"/>
          </p:cNvSpPr>
          <p:nvPr>
            <p:ph type="sldNum" sz="quarter" idx="7"/>
          </p:nvPr>
        </p:nvSpPr>
        <p:spPr/>
        <p:txBody>
          <a:bodyPr/>
          <a:lstStyle/>
          <a:p>
            <a:fld id="{B6F15528-21DE-4FAA-801E-634DDDAF4B2B}" type="slidenum">
              <a:rPr lang="en-IN" smtClean="0"/>
              <a:t>23</a:t>
            </a:fld>
            <a:endParaRPr lang="en-IN"/>
          </a:p>
        </p:txBody>
      </p:sp>
    </p:spTree>
    <p:extLst>
      <p:ext uri="{BB962C8B-B14F-4D97-AF65-F5344CB8AC3E}">
        <p14:creationId xmlns:p14="http://schemas.microsoft.com/office/powerpoint/2010/main" val="226631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3174495" y="937527"/>
              <a:ext cx="13672819" cy="682625"/>
            </a:xfrm>
            <a:custGeom>
              <a:avLst/>
              <a:gdLst/>
              <a:ahLst/>
              <a:cxnLst/>
              <a:rect l="l" t="t" r="r" b="b"/>
              <a:pathLst>
                <a:path w="13672819" h="682625">
                  <a:moveTo>
                    <a:pt x="13450791" y="682244"/>
                  </a:moveTo>
                  <a:lnTo>
                    <a:pt x="221729" y="682244"/>
                  </a:lnTo>
                  <a:lnTo>
                    <a:pt x="177043" y="677739"/>
                  </a:lnTo>
                  <a:lnTo>
                    <a:pt x="135422" y="664819"/>
                  </a:lnTo>
                  <a:lnTo>
                    <a:pt x="97758" y="644376"/>
                  </a:lnTo>
                  <a:lnTo>
                    <a:pt x="64943" y="617301"/>
                  </a:lnTo>
                  <a:lnTo>
                    <a:pt x="37867" y="584486"/>
                  </a:lnTo>
                  <a:lnTo>
                    <a:pt x="17424" y="546822"/>
                  </a:lnTo>
                  <a:lnTo>
                    <a:pt x="4504" y="505201"/>
                  </a:lnTo>
                  <a:lnTo>
                    <a:pt x="0" y="460515"/>
                  </a:lnTo>
                  <a:lnTo>
                    <a:pt x="0" y="221729"/>
                  </a:lnTo>
                  <a:lnTo>
                    <a:pt x="4504" y="177043"/>
                  </a:lnTo>
                  <a:lnTo>
                    <a:pt x="17424" y="135422"/>
                  </a:lnTo>
                  <a:lnTo>
                    <a:pt x="37867" y="97758"/>
                  </a:lnTo>
                  <a:lnTo>
                    <a:pt x="64943" y="64943"/>
                  </a:lnTo>
                  <a:lnTo>
                    <a:pt x="97758" y="37867"/>
                  </a:lnTo>
                  <a:lnTo>
                    <a:pt x="135422" y="17424"/>
                  </a:lnTo>
                  <a:lnTo>
                    <a:pt x="177043" y="4504"/>
                  </a:lnTo>
                  <a:lnTo>
                    <a:pt x="221729" y="0"/>
                  </a:lnTo>
                  <a:lnTo>
                    <a:pt x="13450791" y="0"/>
                  </a:lnTo>
                  <a:lnTo>
                    <a:pt x="13494251" y="4299"/>
                  </a:lnTo>
                  <a:lnTo>
                    <a:pt x="13535644" y="16878"/>
                  </a:lnTo>
                  <a:lnTo>
                    <a:pt x="13573807" y="37253"/>
                  </a:lnTo>
                  <a:lnTo>
                    <a:pt x="13607578" y="64943"/>
                  </a:lnTo>
                  <a:lnTo>
                    <a:pt x="13635268" y="98713"/>
                  </a:lnTo>
                  <a:lnTo>
                    <a:pt x="13655643" y="136877"/>
                  </a:lnTo>
                  <a:lnTo>
                    <a:pt x="13668222" y="178270"/>
                  </a:lnTo>
                  <a:lnTo>
                    <a:pt x="13672521" y="221729"/>
                  </a:lnTo>
                  <a:lnTo>
                    <a:pt x="13672521" y="460515"/>
                  </a:lnTo>
                  <a:lnTo>
                    <a:pt x="13668222" y="503974"/>
                  </a:lnTo>
                  <a:lnTo>
                    <a:pt x="13655643" y="545367"/>
                  </a:lnTo>
                  <a:lnTo>
                    <a:pt x="13635268" y="583530"/>
                  </a:lnTo>
                  <a:lnTo>
                    <a:pt x="13607578" y="617301"/>
                  </a:lnTo>
                  <a:lnTo>
                    <a:pt x="13573807" y="644991"/>
                  </a:lnTo>
                  <a:lnTo>
                    <a:pt x="13535644" y="665366"/>
                  </a:lnTo>
                  <a:lnTo>
                    <a:pt x="13494251" y="677944"/>
                  </a:lnTo>
                  <a:lnTo>
                    <a:pt x="13450791" y="682244"/>
                  </a:lnTo>
                  <a:close/>
                </a:path>
              </a:pathLst>
            </a:custGeom>
            <a:solidFill>
              <a:srgbClr val="DAE2F2">
                <a:alpha val="54998"/>
              </a:srgbClr>
            </a:solidFill>
          </p:spPr>
          <p:txBody>
            <a:bodyPr wrap="square" lIns="0" tIns="0" rIns="0" bIns="0" rtlCol="0"/>
            <a:lstStyle/>
            <a:p>
              <a:endParaRPr/>
            </a:p>
          </p:txBody>
        </p:sp>
      </p:grpSp>
      <p:sp>
        <p:nvSpPr>
          <p:cNvPr id="5" name="object 5"/>
          <p:cNvSpPr txBox="1">
            <a:spLocks noGrp="1"/>
          </p:cNvSpPr>
          <p:nvPr>
            <p:ph type="title"/>
          </p:nvPr>
        </p:nvSpPr>
        <p:spPr>
          <a:xfrm>
            <a:off x="3414352" y="1068643"/>
            <a:ext cx="13193394" cy="404495"/>
          </a:xfrm>
          <a:prstGeom prst="rect">
            <a:avLst/>
          </a:prstGeom>
        </p:spPr>
        <p:txBody>
          <a:bodyPr vert="horz" wrap="square" lIns="0" tIns="17145" rIns="0" bIns="0" rtlCol="0">
            <a:spAutoFit/>
          </a:bodyPr>
          <a:lstStyle/>
          <a:p>
            <a:pPr marL="12700">
              <a:lnSpc>
                <a:spcPct val="100000"/>
              </a:lnSpc>
              <a:spcBef>
                <a:spcPts val="135"/>
              </a:spcBef>
            </a:pPr>
            <a:r>
              <a:rPr sz="2450" b="0" spc="-170" dirty="0">
                <a:solidFill>
                  <a:srgbClr val="0032A0"/>
                </a:solidFill>
                <a:latin typeface="Arial Black"/>
                <a:cs typeface="Arial Black"/>
              </a:rPr>
              <a:t>Just</a:t>
            </a:r>
            <a:r>
              <a:rPr sz="2450" b="0" spc="-210" dirty="0">
                <a:solidFill>
                  <a:srgbClr val="0032A0"/>
                </a:solidFill>
                <a:latin typeface="Arial Black"/>
                <a:cs typeface="Arial Black"/>
              </a:rPr>
              <a:t> </a:t>
            </a:r>
            <a:r>
              <a:rPr sz="2450" b="0" spc="-165" dirty="0">
                <a:solidFill>
                  <a:srgbClr val="0032A0"/>
                </a:solidFill>
                <a:latin typeface="Arial Black"/>
                <a:cs typeface="Arial Black"/>
              </a:rPr>
              <a:t>like</a:t>
            </a:r>
            <a:r>
              <a:rPr sz="2450" b="0" spc="-210" dirty="0">
                <a:solidFill>
                  <a:srgbClr val="0032A0"/>
                </a:solidFill>
                <a:latin typeface="Arial Black"/>
                <a:cs typeface="Arial Black"/>
              </a:rPr>
              <a:t> </a:t>
            </a:r>
            <a:r>
              <a:rPr sz="2450" b="0" spc="-120" dirty="0">
                <a:solidFill>
                  <a:srgbClr val="0032A0"/>
                </a:solidFill>
                <a:latin typeface="Arial Black"/>
                <a:cs typeface="Arial Black"/>
              </a:rPr>
              <a:t>United,</a:t>
            </a:r>
            <a:r>
              <a:rPr sz="2450" b="0" spc="-204" dirty="0">
                <a:solidFill>
                  <a:srgbClr val="0032A0"/>
                </a:solidFill>
                <a:latin typeface="Arial Black"/>
                <a:cs typeface="Arial Black"/>
              </a:rPr>
              <a:t> </a:t>
            </a:r>
            <a:r>
              <a:rPr sz="2450" b="0" spc="-80" dirty="0">
                <a:solidFill>
                  <a:srgbClr val="0032A0"/>
                </a:solidFill>
                <a:latin typeface="Arial Black"/>
                <a:cs typeface="Arial Black"/>
              </a:rPr>
              <a:t>our</a:t>
            </a:r>
            <a:r>
              <a:rPr sz="2450" b="0" spc="-210" dirty="0">
                <a:solidFill>
                  <a:srgbClr val="0032A0"/>
                </a:solidFill>
                <a:latin typeface="Arial Black"/>
                <a:cs typeface="Arial Black"/>
              </a:rPr>
              <a:t> </a:t>
            </a:r>
            <a:r>
              <a:rPr sz="2450" b="0" spc="-180" dirty="0">
                <a:solidFill>
                  <a:srgbClr val="0032A0"/>
                </a:solidFill>
                <a:latin typeface="Arial Black"/>
                <a:cs typeface="Arial Black"/>
              </a:rPr>
              <a:t>ideas</a:t>
            </a:r>
            <a:r>
              <a:rPr sz="2450" b="0" spc="-210" dirty="0">
                <a:solidFill>
                  <a:srgbClr val="0032A0"/>
                </a:solidFill>
                <a:latin typeface="Arial Black"/>
                <a:cs typeface="Arial Black"/>
              </a:rPr>
              <a:t> </a:t>
            </a:r>
            <a:r>
              <a:rPr sz="2450" b="0" spc="-160" dirty="0">
                <a:solidFill>
                  <a:srgbClr val="0032A0"/>
                </a:solidFill>
                <a:latin typeface="Arial Black"/>
                <a:cs typeface="Arial Black"/>
              </a:rPr>
              <a:t>are</a:t>
            </a:r>
            <a:r>
              <a:rPr sz="2450" b="0" spc="-204" dirty="0">
                <a:solidFill>
                  <a:srgbClr val="0032A0"/>
                </a:solidFill>
                <a:latin typeface="Arial Black"/>
                <a:cs typeface="Arial Black"/>
              </a:rPr>
              <a:t> </a:t>
            </a:r>
            <a:r>
              <a:rPr sz="2450" b="0" spc="-120" dirty="0">
                <a:solidFill>
                  <a:srgbClr val="0032A0"/>
                </a:solidFill>
                <a:latin typeface="Arial Black"/>
                <a:cs typeface="Arial Black"/>
              </a:rPr>
              <a:t>ready</a:t>
            </a:r>
            <a:r>
              <a:rPr sz="2450" b="0" spc="-210" dirty="0">
                <a:solidFill>
                  <a:srgbClr val="0032A0"/>
                </a:solidFill>
                <a:latin typeface="Arial Black"/>
                <a:cs typeface="Arial Black"/>
              </a:rPr>
              <a:t> </a:t>
            </a:r>
            <a:r>
              <a:rPr sz="2450" b="0" spc="-75" dirty="0">
                <a:solidFill>
                  <a:srgbClr val="0032A0"/>
                </a:solidFill>
                <a:latin typeface="Arial Black"/>
                <a:cs typeface="Arial Black"/>
              </a:rPr>
              <a:t>to</a:t>
            </a:r>
            <a:r>
              <a:rPr sz="2450" b="0" spc="-204" dirty="0">
                <a:solidFill>
                  <a:srgbClr val="0032A0"/>
                </a:solidFill>
                <a:latin typeface="Arial Black"/>
                <a:cs typeface="Arial Black"/>
              </a:rPr>
              <a:t> </a:t>
            </a:r>
            <a:r>
              <a:rPr sz="2450" b="0" spc="-170" dirty="0">
                <a:solidFill>
                  <a:srgbClr val="0032A0"/>
                </a:solidFill>
                <a:latin typeface="Arial Black"/>
                <a:cs typeface="Arial Black"/>
              </a:rPr>
              <a:t>soar</a:t>
            </a:r>
            <a:r>
              <a:rPr sz="2450" b="0" spc="-210" dirty="0">
                <a:solidFill>
                  <a:srgbClr val="0032A0"/>
                </a:solidFill>
                <a:latin typeface="Arial Black"/>
                <a:cs typeface="Arial Black"/>
              </a:rPr>
              <a:t> </a:t>
            </a:r>
            <a:r>
              <a:rPr sz="2450" b="0" spc="204" dirty="0">
                <a:solidFill>
                  <a:srgbClr val="0032A0"/>
                </a:solidFill>
                <a:latin typeface="Arial Black"/>
                <a:cs typeface="Arial Black"/>
              </a:rPr>
              <a:t>–</a:t>
            </a:r>
            <a:r>
              <a:rPr sz="2450" b="0" spc="-210" dirty="0">
                <a:solidFill>
                  <a:srgbClr val="0032A0"/>
                </a:solidFill>
                <a:latin typeface="Arial Black"/>
                <a:cs typeface="Arial Black"/>
              </a:rPr>
              <a:t> </a:t>
            </a:r>
            <a:r>
              <a:rPr sz="2450" b="0" spc="-175" dirty="0">
                <a:solidFill>
                  <a:srgbClr val="0032A0"/>
                </a:solidFill>
                <a:latin typeface="Arial Black"/>
                <a:cs typeface="Arial Black"/>
              </a:rPr>
              <a:t>thanks</a:t>
            </a:r>
            <a:r>
              <a:rPr sz="2450" b="0" spc="-204" dirty="0">
                <a:solidFill>
                  <a:srgbClr val="0032A0"/>
                </a:solidFill>
                <a:latin typeface="Arial Black"/>
                <a:cs typeface="Arial Black"/>
              </a:rPr>
              <a:t> </a:t>
            </a:r>
            <a:r>
              <a:rPr sz="2450" b="0" spc="-45" dirty="0">
                <a:solidFill>
                  <a:srgbClr val="0032A0"/>
                </a:solidFill>
                <a:latin typeface="Arial Black"/>
                <a:cs typeface="Arial Black"/>
              </a:rPr>
              <a:t>for</a:t>
            </a:r>
            <a:r>
              <a:rPr sz="2450" b="0" spc="-210" dirty="0">
                <a:solidFill>
                  <a:srgbClr val="0032A0"/>
                </a:solidFill>
                <a:latin typeface="Arial Black"/>
                <a:cs typeface="Arial Black"/>
              </a:rPr>
              <a:t> </a:t>
            </a:r>
            <a:r>
              <a:rPr sz="2450" b="0" spc="-95" dirty="0">
                <a:solidFill>
                  <a:srgbClr val="0032A0"/>
                </a:solidFill>
                <a:latin typeface="Arial Black"/>
                <a:cs typeface="Arial Black"/>
              </a:rPr>
              <a:t>flying</a:t>
            </a:r>
            <a:r>
              <a:rPr sz="2450" b="0" spc="-204" dirty="0">
                <a:solidFill>
                  <a:srgbClr val="0032A0"/>
                </a:solidFill>
                <a:latin typeface="Arial Black"/>
                <a:cs typeface="Arial Black"/>
              </a:rPr>
              <a:t> </a:t>
            </a:r>
            <a:r>
              <a:rPr sz="2450" b="0" spc="-155" dirty="0">
                <a:solidFill>
                  <a:srgbClr val="0032A0"/>
                </a:solidFill>
                <a:latin typeface="Arial Black"/>
                <a:cs typeface="Arial Black"/>
              </a:rPr>
              <a:t>with</a:t>
            </a:r>
            <a:r>
              <a:rPr sz="2450" b="0" spc="-210" dirty="0">
                <a:solidFill>
                  <a:srgbClr val="0032A0"/>
                </a:solidFill>
                <a:latin typeface="Arial Black"/>
                <a:cs typeface="Arial Black"/>
              </a:rPr>
              <a:t> </a:t>
            </a:r>
            <a:r>
              <a:rPr sz="2450" b="0" spc="-195" dirty="0">
                <a:solidFill>
                  <a:srgbClr val="0032A0"/>
                </a:solidFill>
                <a:latin typeface="Arial Black"/>
                <a:cs typeface="Arial Black"/>
              </a:rPr>
              <a:t>us</a:t>
            </a:r>
            <a:r>
              <a:rPr sz="2450" b="0" spc="-210" dirty="0">
                <a:solidFill>
                  <a:srgbClr val="0032A0"/>
                </a:solidFill>
                <a:latin typeface="Arial Black"/>
                <a:cs typeface="Arial Black"/>
              </a:rPr>
              <a:t> </a:t>
            </a:r>
            <a:r>
              <a:rPr sz="2450" b="0" spc="-90" dirty="0">
                <a:solidFill>
                  <a:srgbClr val="0032A0"/>
                </a:solidFill>
                <a:latin typeface="Arial Black"/>
                <a:cs typeface="Arial Black"/>
              </a:rPr>
              <a:t>on</a:t>
            </a:r>
            <a:r>
              <a:rPr sz="2450" b="0" spc="-204" dirty="0">
                <a:solidFill>
                  <a:srgbClr val="0032A0"/>
                </a:solidFill>
                <a:latin typeface="Arial Black"/>
                <a:cs typeface="Arial Black"/>
              </a:rPr>
              <a:t> </a:t>
            </a:r>
            <a:r>
              <a:rPr sz="2450" b="0" spc="-135" dirty="0">
                <a:solidFill>
                  <a:srgbClr val="0032A0"/>
                </a:solidFill>
                <a:latin typeface="Arial Black"/>
                <a:cs typeface="Arial Black"/>
              </a:rPr>
              <a:t>this</a:t>
            </a:r>
            <a:r>
              <a:rPr sz="2450" b="0" spc="-210" dirty="0">
                <a:solidFill>
                  <a:srgbClr val="0032A0"/>
                </a:solidFill>
                <a:latin typeface="Arial Black"/>
                <a:cs typeface="Arial Black"/>
              </a:rPr>
              <a:t> </a:t>
            </a:r>
            <a:r>
              <a:rPr sz="2450" b="0" spc="-10" dirty="0">
                <a:solidFill>
                  <a:srgbClr val="0032A0"/>
                </a:solidFill>
                <a:latin typeface="Arial Black"/>
                <a:cs typeface="Arial Black"/>
              </a:rPr>
              <a:t>journey!</a:t>
            </a:r>
            <a:endParaRPr sz="2450">
              <a:latin typeface="Arial Black"/>
              <a:cs typeface="Arial Black"/>
            </a:endParaRPr>
          </a:p>
        </p:txBody>
      </p:sp>
      <p:pic>
        <p:nvPicPr>
          <p:cNvPr id="7" name="Picture 6">
            <a:extLst>
              <a:ext uri="{FF2B5EF4-FFF2-40B4-BE49-F238E27FC236}">
                <a16:creationId xmlns:a16="http://schemas.microsoft.com/office/drawing/2014/main" id="{4726E8E8-9B5E-7FFC-70EF-5B38834C0417}"/>
              </a:ext>
            </a:extLst>
          </p:cNvPr>
          <p:cNvPicPr>
            <a:picLocks noChangeAspect="1"/>
          </p:cNvPicPr>
          <p:nvPr/>
        </p:nvPicPr>
        <p:blipFill>
          <a:blip r:embed="rId3"/>
          <a:stretch>
            <a:fillRect/>
          </a:stretch>
        </p:blipFill>
        <p:spPr>
          <a:xfrm>
            <a:off x="13563600" y="8384836"/>
            <a:ext cx="4534352" cy="1667041"/>
          </a:xfrm>
          <a:prstGeom prst="rect">
            <a:avLst/>
          </a:prstGeom>
        </p:spPr>
      </p:pic>
      <p:sp>
        <p:nvSpPr>
          <p:cNvPr id="8" name="Slide Number Placeholder 7">
            <a:extLst>
              <a:ext uri="{FF2B5EF4-FFF2-40B4-BE49-F238E27FC236}">
                <a16:creationId xmlns:a16="http://schemas.microsoft.com/office/drawing/2014/main" id="{7DE4FA83-2126-BF03-654B-EC77226893B5}"/>
              </a:ext>
            </a:extLst>
          </p:cNvPr>
          <p:cNvSpPr>
            <a:spLocks noGrp="1"/>
          </p:cNvSpPr>
          <p:nvPr>
            <p:ph type="sldNum" sz="quarter" idx="7"/>
          </p:nvPr>
        </p:nvSpPr>
        <p:spPr/>
        <p:txBody>
          <a:bodyPr/>
          <a:lstStyle/>
          <a:p>
            <a:fld id="{B6F15528-21DE-4FAA-801E-634DDDAF4B2B}" type="slidenum">
              <a:rPr lang="en-IN" smtClean="0"/>
              <a:t>24</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6FEA0-6A37-2819-17A7-B3A766B98114}"/>
            </a:ext>
          </a:extLst>
        </p:cNvPr>
        <p:cNvGrpSpPr/>
        <p:nvPr/>
      </p:nvGrpSpPr>
      <p:grpSpPr>
        <a:xfrm>
          <a:off x="0" y="0"/>
          <a:ext cx="0" cy="0"/>
          <a:chOff x="0" y="0"/>
          <a:chExt cx="0" cy="0"/>
        </a:xfrm>
      </p:grpSpPr>
      <p:grpSp>
        <p:nvGrpSpPr>
          <p:cNvPr id="2" name="object 2"/>
          <p:cNvGrpSpPr/>
          <p:nvPr/>
        </p:nvGrpSpPr>
        <p:grpSpPr>
          <a:xfrm>
            <a:off x="0" y="-7620"/>
            <a:ext cx="18288000" cy="10287000"/>
            <a:chOff x="0" y="0"/>
            <a:chExt cx="18288000" cy="10287000"/>
          </a:xfrm>
        </p:grpSpPr>
        <p:pic>
          <p:nvPicPr>
            <p:cNvPr id="3" name="object 3" descr="Several airplanes at an airport&#10;&#10;AI-generated content may be incorrect."/>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2039830" y="1874081"/>
              <a:ext cx="14210665" cy="6700520"/>
            </a:xfrm>
            <a:custGeom>
              <a:avLst/>
              <a:gdLst/>
              <a:ahLst/>
              <a:cxnLst/>
              <a:rect l="l" t="t" r="r" b="b"/>
              <a:pathLst>
                <a:path w="14210665" h="6700520">
                  <a:moveTo>
                    <a:pt x="13810113" y="6700239"/>
                  </a:moveTo>
                  <a:lnTo>
                    <a:pt x="400049" y="6700239"/>
                  </a:lnTo>
                  <a:lnTo>
                    <a:pt x="353395" y="6697547"/>
                  </a:lnTo>
                  <a:lnTo>
                    <a:pt x="308322" y="6689673"/>
                  </a:lnTo>
                  <a:lnTo>
                    <a:pt x="265129" y="6676917"/>
                  </a:lnTo>
                  <a:lnTo>
                    <a:pt x="224118" y="6659577"/>
                  </a:lnTo>
                  <a:lnTo>
                    <a:pt x="185587" y="6637956"/>
                  </a:lnTo>
                  <a:lnTo>
                    <a:pt x="149839" y="6612352"/>
                  </a:lnTo>
                  <a:lnTo>
                    <a:pt x="117171" y="6583067"/>
                  </a:lnTo>
                  <a:lnTo>
                    <a:pt x="87886" y="6550400"/>
                  </a:lnTo>
                  <a:lnTo>
                    <a:pt x="62282" y="6514651"/>
                  </a:lnTo>
                  <a:lnTo>
                    <a:pt x="40661" y="6476121"/>
                  </a:lnTo>
                  <a:lnTo>
                    <a:pt x="23322" y="6435109"/>
                  </a:lnTo>
                  <a:lnTo>
                    <a:pt x="10565" y="6391917"/>
                  </a:lnTo>
                  <a:lnTo>
                    <a:pt x="2691" y="6346843"/>
                  </a:lnTo>
                  <a:lnTo>
                    <a:pt x="0" y="6300189"/>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13810113" y="0"/>
                  </a:lnTo>
                  <a:lnTo>
                    <a:pt x="13856767" y="2691"/>
                  </a:lnTo>
                  <a:lnTo>
                    <a:pt x="13901840" y="10565"/>
                  </a:lnTo>
                  <a:lnTo>
                    <a:pt x="13945033" y="23322"/>
                  </a:lnTo>
                  <a:lnTo>
                    <a:pt x="13986044" y="40661"/>
                  </a:lnTo>
                  <a:lnTo>
                    <a:pt x="14024574" y="62282"/>
                  </a:lnTo>
                  <a:lnTo>
                    <a:pt x="14060323" y="87886"/>
                  </a:lnTo>
                  <a:lnTo>
                    <a:pt x="14092990" y="117171"/>
                  </a:lnTo>
                  <a:lnTo>
                    <a:pt x="14122275" y="149839"/>
                  </a:lnTo>
                  <a:lnTo>
                    <a:pt x="14147879" y="185587"/>
                  </a:lnTo>
                  <a:lnTo>
                    <a:pt x="14169500" y="224118"/>
                  </a:lnTo>
                  <a:lnTo>
                    <a:pt x="14186839" y="265129"/>
                  </a:lnTo>
                  <a:lnTo>
                    <a:pt x="14199596" y="308322"/>
                  </a:lnTo>
                  <a:lnTo>
                    <a:pt x="14207470" y="353395"/>
                  </a:lnTo>
                  <a:lnTo>
                    <a:pt x="14210162" y="400049"/>
                  </a:lnTo>
                  <a:lnTo>
                    <a:pt x="14210162" y="6300189"/>
                  </a:lnTo>
                  <a:lnTo>
                    <a:pt x="14207470" y="6346843"/>
                  </a:lnTo>
                  <a:lnTo>
                    <a:pt x="14199596" y="6391917"/>
                  </a:lnTo>
                  <a:lnTo>
                    <a:pt x="14186839" y="6435109"/>
                  </a:lnTo>
                  <a:lnTo>
                    <a:pt x="14169500" y="6476121"/>
                  </a:lnTo>
                  <a:lnTo>
                    <a:pt x="14147879" y="6514651"/>
                  </a:lnTo>
                  <a:lnTo>
                    <a:pt x="14122275" y="6550400"/>
                  </a:lnTo>
                  <a:lnTo>
                    <a:pt x="14092990" y="6583067"/>
                  </a:lnTo>
                  <a:lnTo>
                    <a:pt x="14060323" y="6612352"/>
                  </a:lnTo>
                  <a:lnTo>
                    <a:pt x="14024574" y="6637956"/>
                  </a:lnTo>
                  <a:lnTo>
                    <a:pt x="13986044" y="6659577"/>
                  </a:lnTo>
                  <a:lnTo>
                    <a:pt x="13945033" y="6676917"/>
                  </a:lnTo>
                  <a:lnTo>
                    <a:pt x="13901840" y="6689673"/>
                  </a:lnTo>
                  <a:lnTo>
                    <a:pt x="13856767" y="6697547"/>
                  </a:lnTo>
                  <a:lnTo>
                    <a:pt x="13810113" y="6700239"/>
                  </a:lnTo>
                  <a:close/>
                </a:path>
              </a:pathLst>
            </a:custGeom>
            <a:solidFill>
              <a:srgbClr val="000000">
                <a:alpha val="56999"/>
              </a:srgbClr>
            </a:solidFill>
          </p:spPr>
          <p:txBody>
            <a:bodyPr wrap="square" lIns="0" tIns="0" rIns="0" bIns="0" rtlCol="0"/>
            <a:lstStyle/>
            <a:p>
              <a:endParaRPr>
                <a:solidFill>
                  <a:schemeClr val="bg1"/>
                </a:solidFill>
              </a:endParaRPr>
            </a:p>
          </p:txBody>
        </p:sp>
      </p:grpSp>
      <p:sp>
        <p:nvSpPr>
          <p:cNvPr id="8" name="object 8">
            <a:extLst>
              <a:ext uri="{FF2B5EF4-FFF2-40B4-BE49-F238E27FC236}">
                <a16:creationId xmlns:a16="http://schemas.microsoft.com/office/drawing/2014/main" id="{DEA0AD18-A510-8D40-F4DE-E2B9185E7803}"/>
              </a:ext>
            </a:extLst>
          </p:cNvPr>
          <p:cNvSpPr txBox="1">
            <a:spLocks noGrp="1"/>
          </p:cNvSpPr>
          <p:nvPr>
            <p:ph type="title"/>
          </p:nvPr>
        </p:nvSpPr>
        <p:spPr>
          <a:xfrm>
            <a:off x="381000" y="244297"/>
            <a:ext cx="16869507" cy="1370247"/>
          </a:xfrm>
          <a:prstGeom prst="rect">
            <a:avLst/>
          </a:prstGeom>
        </p:spPr>
        <p:txBody>
          <a:bodyPr vert="horz" wrap="square" lIns="0" tIns="15875" rIns="0" bIns="0" rtlCol="0">
            <a:spAutoFit/>
          </a:bodyPr>
          <a:lstStyle/>
          <a:p>
            <a:pPr marL="12700">
              <a:lnSpc>
                <a:spcPct val="100000"/>
              </a:lnSpc>
              <a:spcBef>
                <a:spcPts val="125"/>
              </a:spcBef>
            </a:pPr>
            <a:r>
              <a:rPr lang="en-GB" sz="4400" dirty="0"/>
              <a:t>The Business Challenge: Moving from Reactive to Proactive Operations</a:t>
            </a:r>
            <a:endParaRPr sz="4250" dirty="0">
              <a:latin typeface="Tahoma"/>
              <a:cs typeface="Tahoma"/>
            </a:endParaRPr>
          </a:p>
        </p:txBody>
      </p:sp>
      <p:sp>
        <p:nvSpPr>
          <p:cNvPr id="18" name="TextBox 17">
            <a:extLst>
              <a:ext uri="{FF2B5EF4-FFF2-40B4-BE49-F238E27FC236}">
                <a16:creationId xmlns:a16="http://schemas.microsoft.com/office/drawing/2014/main" id="{99A3E182-E66F-A4A9-78EA-8186D304E184}"/>
              </a:ext>
            </a:extLst>
          </p:cNvPr>
          <p:cNvSpPr txBox="1"/>
          <p:nvPr/>
        </p:nvSpPr>
        <p:spPr>
          <a:xfrm>
            <a:off x="370032" y="8584322"/>
            <a:ext cx="17547934" cy="1077218"/>
          </a:xfrm>
          <a:prstGeom prst="rect">
            <a:avLst/>
          </a:prstGeom>
          <a:noFill/>
        </p:spPr>
        <p:txBody>
          <a:bodyPr wrap="square">
            <a:spAutoFit/>
          </a:bodyPr>
          <a:lstStyle/>
          <a:p>
            <a:r>
              <a:rPr lang="en-GB" sz="3200" b="1" dirty="0">
                <a:solidFill>
                  <a:schemeClr val="bg1"/>
                </a:solidFill>
                <a:highlight>
                  <a:srgbClr val="000000"/>
                </a:highlight>
              </a:rPr>
              <a:t>Relying on experience alone to manage complex flights is inconsistent, unscalable, and puts on-time performance at risk.</a:t>
            </a:r>
            <a:endParaRPr lang="en-IN" sz="3200" b="1" dirty="0">
              <a:solidFill>
                <a:schemeClr val="bg1"/>
              </a:solidFill>
              <a:highlight>
                <a:srgbClr val="000000"/>
              </a:highlight>
            </a:endParaRPr>
          </a:p>
        </p:txBody>
      </p:sp>
      <p:graphicFrame>
        <p:nvGraphicFramePr>
          <p:cNvPr id="22" name="TextBox 19">
            <a:extLst>
              <a:ext uri="{FF2B5EF4-FFF2-40B4-BE49-F238E27FC236}">
                <a16:creationId xmlns:a16="http://schemas.microsoft.com/office/drawing/2014/main" id="{6CA4FD90-648F-5D45-787F-2C6D4D53D794}"/>
              </a:ext>
            </a:extLst>
          </p:cNvPr>
          <p:cNvGraphicFramePr/>
          <p:nvPr>
            <p:extLst>
              <p:ext uri="{D42A27DB-BD31-4B8C-83A1-F6EECF244321}">
                <p14:modId xmlns:p14="http://schemas.microsoft.com/office/powerpoint/2010/main" val="386980683"/>
              </p:ext>
            </p:extLst>
          </p:nvPr>
        </p:nvGraphicFramePr>
        <p:xfrm>
          <a:off x="2171699" y="2081123"/>
          <a:ext cx="13944600" cy="6124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B25AFC8-D447-4C67-6F6B-FAB54EB32576}"/>
              </a:ext>
            </a:extLst>
          </p:cNvPr>
          <p:cNvSpPr>
            <a:spLocks noGrp="1"/>
          </p:cNvSpPr>
          <p:nvPr>
            <p:ph type="sldNum" sz="quarter" idx="7"/>
          </p:nvPr>
        </p:nvSpPr>
        <p:spPr/>
        <p:txBody>
          <a:bodyPr/>
          <a:lstStyle/>
          <a:p>
            <a:fld id="{B6F15528-21DE-4FAA-801E-634DDDAF4B2B}" type="slidenum">
              <a:rPr lang="en-IN" smtClean="0"/>
              <a:t>3</a:t>
            </a:fld>
            <a:endParaRPr lang="en-IN"/>
          </a:p>
        </p:txBody>
      </p:sp>
    </p:spTree>
    <p:extLst>
      <p:ext uri="{BB962C8B-B14F-4D97-AF65-F5344CB8AC3E}">
        <p14:creationId xmlns:p14="http://schemas.microsoft.com/office/powerpoint/2010/main" val="32230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55184" y="385736"/>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Data &amp; Our Hybrid Methodology</a:t>
            </a:r>
            <a:endParaRPr sz="4250" dirty="0">
              <a:solidFill>
                <a:schemeClr val="tx1"/>
              </a:solidFill>
              <a:latin typeface="Tahoma"/>
              <a:cs typeface="Tahoma"/>
            </a:endParaRPr>
          </a:p>
        </p:txBody>
      </p:sp>
      <p:sp>
        <p:nvSpPr>
          <p:cNvPr id="14" name="object 14"/>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21" name="Slide Number Placeholder 20">
            <a:extLst>
              <a:ext uri="{FF2B5EF4-FFF2-40B4-BE49-F238E27FC236}">
                <a16:creationId xmlns:a16="http://schemas.microsoft.com/office/drawing/2014/main" id="{CDEF7B30-C7D9-6DD3-E61C-93AFD95FDDF6}"/>
              </a:ext>
            </a:extLst>
          </p:cNvPr>
          <p:cNvSpPr>
            <a:spLocks noGrp="1"/>
          </p:cNvSpPr>
          <p:nvPr>
            <p:ph type="sldNum" sz="quarter" idx="7"/>
          </p:nvPr>
        </p:nvSpPr>
        <p:spPr/>
        <p:txBody>
          <a:bodyPr/>
          <a:lstStyle/>
          <a:p>
            <a:fld id="{B6F15528-21DE-4FAA-801E-634DDDAF4B2B}" type="slidenum">
              <a:rPr lang="en-IN" smtClean="0"/>
              <a:t>4</a:t>
            </a:fld>
            <a:endParaRPr lang="en-IN"/>
          </a:p>
        </p:txBody>
      </p:sp>
      <p:sp>
        <p:nvSpPr>
          <p:cNvPr id="23" name="Rectangle 2">
            <a:extLst>
              <a:ext uri="{FF2B5EF4-FFF2-40B4-BE49-F238E27FC236}">
                <a16:creationId xmlns:a16="http://schemas.microsoft.com/office/drawing/2014/main" id="{9C63D440-4959-3C83-96D3-5643E994DB56}"/>
              </a:ext>
            </a:extLst>
          </p:cNvPr>
          <p:cNvSpPr>
            <a:spLocks noChangeArrowheads="1"/>
          </p:cNvSpPr>
          <p:nvPr/>
        </p:nvSpPr>
        <p:spPr bwMode="auto">
          <a:xfrm>
            <a:off x="396240" y="1486460"/>
            <a:ext cx="10210800" cy="841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Unified Data</a:t>
            </a:r>
            <a:r>
              <a:rPr kumimoji="0" lang="en-US" altLang="en-US" sz="2800" b="0" i="0" u="none" strike="noStrike" cap="none" normalizeH="0" baseline="0" dirty="0">
                <a:ln>
                  <a:noFill/>
                </a:ln>
                <a:solidFill>
                  <a:schemeClr val="tx1"/>
                </a:solidFill>
                <a:effectLst/>
                <a:latin typeface="Arial" panose="020B0604020202020204" pitchFamily="34" charset="0"/>
              </a:rPr>
              <a:t>: We integrated </a:t>
            </a:r>
            <a:r>
              <a:rPr kumimoji="0" lang="en-US" altLang="en-US" sz="2800" b="1" i="0" u="none" strike="noStrike" cap="none" normalizeH="0" baseline="0" dirty="0">
                <a:ln>
                  <a:noFill/>
                </a:ln>
                <a:solidFill>
                  <a:schemeClr val="tx1"/>
                </a:solidFill>
                <a:effectLst/>
                <a:latin typeface="Arial" panose="020B0604020202020204" pitchFamily="34" charset="0"/>
              </a:rPr>
              <a:t>5 distinct datasets</a:t>
            </a:r>
            <a:r>
              <a:rPr kumimoji="0" lang="en-US" altLang="en-US" sz="2800" b="0" i="0" u="none" strike="noStrike" cap="none" normalizeH="0" baseline="0" dirty="0">
                <a:ln>
                  <a:noFill/>
                </a:ln>
                <a:solidFill>
                  <a:schemeClr val="tx1"/>
                </a:solidFill>
                <a:effectLst/>
                <a:latin typeface="Arial" panose="020B0604020202020204" pitchFamily="34" charset="0"/>
              </a:rPr>
              <a:t> (Flights, PNR, Bags, Remarks, Airports) into a single, holistic view of every flight.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Hybrid Approach</a:t>
            </a:r>
            <a:r>
              <a:rPr kumimoji="0" lang="en-US" altLang="en-US" sz="2800" b="0" i="0" u="none" strike="noStrike" cap="none" normalizeH="0" baseline="0" dirty="0">
                <a:ln>
                  <a:noFill/>
                </a:ln>
                <a:solidFill>
                  <a:schemeClr val="tx1"/>
                </a:solidFill>
                <a:effectLst/>
                <a:latin typeface="Arial" panose="020B0604020202020204" pitchFamily="34" charset="0"/>
              </a:rPr>
              <a:t>: We built a two-layer model to get the best of both worlds: operational simplicity and statistical power.</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Layer 1 (The "How")</a:t>
            </a:r>
            <a:r>
              <a:rPr kumimoji="0" lang="en-US" altLang="en-US" sz="2800" b="0" i="0" u="none" strike="noStrike" cap="none" normalizeH="0" baseline="0" dirty="0">
                <a:ln>
                  <a:noFill/>
                </a:ln>
                <a:solidFill>
                  <a:schemeClr val="tx1"/>
                </a:solidFill>
                <a:effectLst/>
                <a:latin typeface="Arial" panose="020B0604020202020204" pitchFamily="34" charset="0"/>
              </a:rPr>
              <a:t>: An </a:t>
            </a:r>
            <a:r>
              <a:rPr kumimoji="0" lang="en-US" altLang="en-US" sz="2800" b="1" i="0" u="none" strike="noStrike" cap="none" normalizeH="0" baseline="0" dirty="0">
                <a:ln>
                  <a:noFill/>
                </a:ln>
                <a:solidFill>
                  <a:schemeClr val="tx1"/>
                </a:solidFill>
                <a:effectLst/>
                <a:latin typeface="Arial" panose="020B0604020202020204" pitchFamily="34" charset="0"/>
              </a:rPr>
              <a:t>Interpretable Rank-Based Score</a:t>
            </a:r>
            <a:r>
              <a:rPr kumimoji="0" lang="en-US" altLang="en-US" sz="2800" b="0" i="0" u="none" strike="noStrike" cap="none" normalizeH="0" baseline="0" dirty="0">
                <a:ln>
                  <a:noFill/>
                </a:ln>
                <a:solidFill>
                  <a:schemeClr val="tx1"/>
                </a:solidFill>
                <a:effectLst/>
                <a:latin typeface="Arial" panose="020B0604020202020204" pitchFamily="34" charset="0"/>
              </a:rPr>
              <a:t>. This is a transparent model, easy for frontline teams to understand and trust.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Layer 2 (The "Proof")</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a:ln>
                  <a:noFill/>
                </a:ln>
                <a:solidFill>
                  <a:schemeClr val="tx1"/>
                </a:solidFill>
                <a:effectLst/>
                <a:latin typeface="Arial" panose="020B0604020202020204" pitchFamily="34" charset="0"/>
              </a:rPr>
              <a:t>Machine Learning Validation</a:t>
            </a:r>
            <a:r>
              <a:rPr kumimoji="0" lang="en-US" altLang="en-US" sz="2800" b="0" i="0" u="none" strike="noStrike" cap="none" normalizeH="0" baseline="0" dirty="0">
                <a:ln>
                  <a:noFill/>
                </a:ln>
                <a:solidFill>
                  <a:schemeClr val="tx1"/>
                </a:solidFill>
                <a:effectLst/>
                <a:latin typeface="Arial" panose="020B0604020202020204" pitchFamily="34" charset="0"/>
              </a:rPr>
              <a:t>. We used Random Forest and Gradient Boosting models to validate our approach, achieving </a:t>
            </a:r>
            <a:r>
              <a:rPr kumimoji="0" lang="en-US" altLang="en-US" sz="2800" b="1" i="0" u="none" strike="noStrike" cap="none" normalizeH="0" baseline="0" dirty="0">
                <a:ln>
                  <a:noFill/>
                </a:ln>
                <a:solidFill>
                  <a:schemeClr val="tx1"/>
                </a:solidFill>
                <a:effectLst/>
                <a:latin typeface="Arial" panose="020B0604020202020204" pitchFamily="34" charset="0"/>
              </a:rPr>
              <a:t>95% cross-validation accuracy</a:t>
            </a:r>
            <a:r>
              <a:rPr kumimoji="0" lang="en-US" altLang="en-US" sz="2800" b="0" i="0" u="none" strike="noStrike" cap="none" normalizeH="0" baseline="0" dirty="0">
                <a:ln>
                  <a:noFill/>
                </a:ln>
                <a:solidFill>
                  <a:schemeClr val="tx1"/>
                </a:solidFill>
                <a:effectLst/>
                <a:latin typeface="Arial" panose="020B0604020202020204" pitchFamily="34" charset="0"/>
              </a:rPr>
              <a:t>.</a:t>
            </a:r>
          </a:p>
        </p:txBody>
      </p:sp>
      <p:pic>
        <p:nvPicPr>
          <p:cNvPr id="25" name="Picture 24" descr="A diagram of a customer data analysis">
            <a:extLst>
              <a:ext uri="{FF2B5EF4-FFF2-40B4-BE49-F238E27FC236}">
                <a16:creationId xmlns:a16="http://schemas.microsoft.com/office/drawing/2014/main" id="{8D8F2739-1193-E731-C7E5-241EDCF9B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400" y="1478840"/>
            <a:ext cx="7277100" cy="803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E5CD-EF13-97F2-8F1A-F52944C75D29}"/>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D67CDA4E-41FD-B16F-AC89-84728025ACED}"/>
              </a:ext>
            </a:extLst>
          </p:cNvPr>
          <p:cNvSpPr txBox="1">
            <a:spLocks noGrp="1"/>
          </p:cNvSpPr>
          <p:nvPr>
            <p:ph type="title"/>
          </p:nvPr>
        </p:nvSpPr>
        <p:spPr>
          <a:xfrm>
            <a:off x="355184" y="405712"/>
            <a:ext cx="16869507" cy="1370247"/>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1: Exploratory Data Analysis</a:t>
            </a:r>
            <a:br>
              <a:rPr lang="en-GB" sz="4250" b="0" spc="145" dirty="0">
                <a:solidFill>
                  <a:schemeClr val="tx1"/>
                </a:solidFill>
                <a:latin typeface="Tahoma"/>
                <a:cs typeface="Tahoma"/>
              </a:rPr>
            </a:br>
            <a:r>
              <a:rPr lang="en-GB" sz="4400" dirty="0">
                <a:solidFill>
                  <a:schemeClr val="tx1"/>
                </a:solidFill>
              </a:rPr>
              <a:t>What the Data Tells Us: ORD Operations Under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2F31307-0CEC-0D20-12BF-9260E9D3C0B9}"/>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18" name="TextBox 17">
            <a:extLst>
              <a:ext uri="{FF2B5EF4-FFF2-40B4-BE49-F238E27FC236}">
                <a16:creationId xmlns:a16="http://schemas.microsoft.com/office/drawing/2014/main" id="{E5FD71D8-FCB3-5053-8AF0-BB8624DEF42E}"/>
              </a:ext>
            </a:extLst>
          </p:cNvPr>
          <p:cNvSpPr txBox="1"/>
          <p:nvPr/>
        </p:nvSpPr>
        <p:spPr>
          <a:xfrm>
            <a:off x="587666" y="2781300"/>
            <a:ext cx="17547934" cy="954107"/>
          </a:xfrm>
          <a:prstGeom prst="rect">
            <a:avLst/>
          </a:prstGeom>
          <a:noFill/>
        </p:spPr>
        <p:txBody>
          <a:bodyPr wrap="square">
            <a:spAutoFit/>
          </a:bodyPr>
          <a:lstStyle/>
          <a:p>
            <a:r>
              <a:rPr lang="en-GB" sz="2800" dirty="0"/>
              <a:t>Our initial analysis of 8,099 flights reveals a system with little room for error, where delays are common and operational pressures are high.</a:t>
            </a:r>
            <a:endParaRPr lang="en-IN" sz="2800" dirty="0"/>
          </a:p>
        </p:txBody>
      </p:sp>
      <p:sp>
        <p:nvSpPr>
          <p:cNvPr id="20" name="TextBox 19">
            <a:extLst>
              <a:ext uri="{FF2B5EF4-FFF2-40B4-BE49-F238E27FC236}">
                <a16:creationId xmlns:a16="http://schemas.microsoft.com/office/drawing/2014/main" id="{6ADC67A5-ADA1-486F-74D7-B2ABBFA894E0}"/>
              </a:ext>
            </a:extLst>
          </p:cNvPr>
          <p:cNvSpPr txBox="1"/>
          <p:nvPr/>
        </p:nvSpPr>
        <p:spPr>
          <a:xfrm>
            <a:off x="587666" y="4305300"/>
            <a:ext cx="17120231" cy="3539430"/>
          </a:xfrm>
          <a:prstGeom prst="rect">
            <a:avLst/>
          </a:prstGeom>
          <a:noFill/>
        </p:spPr>
        <p:txBody>
          <a:bodyPr wrap="square">
            <a:spAutoFit/>
          </a:bodyPr>
          <a:lstStyle/>
          <a:p>
            <a:pPr marL="457200" indent="-457200">
              <a:buFont typeface="Wingdings" panose="05000000000000000000" pitchFamily="2" charset="2"/>
              <a:buChar char="q"/>
            </a:pPr>
            <a:r>
              <a:rPr lang="en-GB" sz="2800" dirty="0"/>
              <a:t>Before building any models, we first had to understand the landscape. Our analysis of the provided data immediately revealed several key pressure points:</a:t>
            </a:r>
          </a:p>
          <a:p>
            <a:pPr marL="457200" indent="-457200">
              <a:buFont typeface="Wingdings" panose="05000000000000000000" pitchFamily="2" charset="2"/>
              <a:buChar char="q"/>
            </a:pPr>
            <a:r>
              <a:rPr lang="en-GB" sz="2800" dirty="0"/>
              <a:t>First, nearly half of all flights—</a:t>
            </a:r>
            <a:r>
              <a:rPr lang="en-GB" sz="2800" b="1" dirty="0"/>
              <a:t>49.6%</a:t>
            </a:r>
            <a:r>
              <a:rPr lang="en-GB" sz="2800" dirty="0"/>
              <a:t> to be exact—depart later than scheduled, with an average delay of over </a:t>
            </a:r>
            <a:r>
              <a:rPr lang="en-GB" sz="2800" b="1" dirty="0"/>
              <a:t>21 minutes</a:t>
            </a:r>
            <a:r>
              <a:rPr lang="en-GB" sz="2800" dirty="0"/>
              <a:t>.</a:t>
            </a:r>
          </a:p>
          <a:p>
            <a:pPr marL="457200" indent="-457200">
              <a:buFont typeface="Wingdings" panose="05000000000000000000" pitchFamily="2" charset="2"/>
              <a:buChar char="q"/>
            </a:pPr>
            <a:r>
              <a:rPr lang="en-GB" sz="2800" dirty="0"/>
              <a:t>Second, a significant number of flights are set up for failure before they even land. We found </a:t>
            </a:r>
            <a:r>
              <a:rPr lang="en-GB" sz="2800" b="1" dirty="0"/>
              <a:t>630 flights</a:t>
            </a:r>
            <a:r>
              <a:rPr lang="en-GB" sz="2800" dirty="0"/>
              <a:t> with a scheduled ground time below the required minimum.</a:t>
            </a:r>
          </a:p>
          <a:p>
            <a:pPr marL="457200" indent="-457200">
              <a:buFont typeface="Wingdings" panose="05000000000000000000" pitchFamily="2" charset="2"/>
              <a:buChar char="q"/>
            </a:pPr>
            <a:r>
              <a:rPr lang="en-GB" sz="2800" dirty="0"/>
              <a:t>Finally, special service requests have a major impact. Flights with a high number of SSRs are delayed by an average of </a:t>
            </a:r>
            <a:r>
              <a:rPr lang="en-GB" sz="2800" b="1" dirty="0"/>
              <a:t>17.2 minutes</a:t>
            </a:r>
            <a:r>
              <a:rPr lang="en-GB" sz="2800" dirty="0"/>
              <a:t> more than other flights.</a:t>
            </a:r>
          </a:p>
        </p:txBody>
      </p:sp>
      <p:sp>
        <p:nvSpPr>
          <p:cNvPr id="21" name="Slide Number Placeholder 20">
            <a:extLst>
              <a:ext uri="{FF2B5EF4-FFF2-40B4-BE49-F238E27FC236}">
                <a16:creationId xmlns:a16="http://schemas.microsoft.com/office/drawing/2014/main" id="{9AE9DCF2-D977-17CB-FE4C-8629BFB7343C}"/>
              </a:ext>
            </a:extLst>
          </p:cNvPr>
          <p:cNvSpPr>
            <a:spLocks noGrp="1"/>
          </p:cNvSpPr>
          <p:nvPr>
            <p:ph type="sldNum" sz="quarter" idx="7"/>
          </p:nvPr>
        </p:nvSpPr>
        <p:spPr/>
        <p:txBody>
          <a:bodyPr/>
          <a:lstStyle/>
          <a:p>
            <a:fld id="{B6F15528-21DE-4FAA-801E-634DDDAF4B2B}" type="slidenum">
              <a:rPr lang="en-IN" smtClean="0"/>
              <a:t>5</a:t>
            </a:fld>
            <a:endParaRPr lang="en-IN"/>
          </a:p>
        </p:txBody>
      </p:sp>
    </p:spTree>
    <p:extLst>
      <p:ext uri="{BB962C8B-B14F-4D97-AF65-F5344CB8AC3E}">
        <p14:creationId xmlns:p14="http://schemas.microsoft.com/office/powerpoint/2010/main" val="277710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9C3C3-E4D8-CCCE-8B23-91F2A9AD0C5D}"/>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1F0A97CA-6C65-B9F5-4EC6-685342443E83}"/>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What the Data Tells Us: ORD Operations Under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C6684B8E-B02D-BFEF-1C1D-A0C255FE5121}"/>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pic>
        <p:nvPicPr>
          <p:cNvPr id="3" name="Picture 2">
            <a:extLst>
              <a:ext uri="{FF2B5EF4-FFF2-40B4-BE49-F238E27FC236}">
                <a16:creationId xmlns:a16="http://schemas.microsoft.com/office/drawing/2014/main" id="{A0D237CA-674B-0DC3-156D-DEF6022F22F2}"/>
              </a:ext>
            </a:extLst>
          </p:cNvPr>
          <p:cNvPicPr>
            <a:picLocks noChangeAspect="1"/>
          </p:cNvPicPr>
          <p:nvPr/>
        </p:nvPicPr>
        <p:blipFill>
          <a:blip r:embed="rId2"/>
          <a:stretch>
            <a:fillRect/>
          </a:stretch>
        </p:blipFill>
        <p:spPr>
          <a:xfrm>
            <a:off x="4144001" y="2095500"/>
            <a:ext cx="8915400" cy="4551319"/>
          </a:xfrm>
          <a:prstGeom prst="rect">
            <a:avLst/>
          </a:prstGeom>
        </p:spPr>
      </p:pic>
      <p:sp>
        <p:nvSpPr>
          <p:cNvPr id="6" name="Rectangle 1">
            <a:extLst>
              <a:ext uri="{FF2B5EF4-FFF2-40B4-BE49-F238E27FC236}">
                <a16:creationId xmlns:a16="http://schemas.microsoft.com/office/drawing/2014/main" id="{341DA06D-6D17-B5BB-A282-D9FB6CD772F4}"/>
              </a:ext>
            </a:extLst>
          </p:cNvPr>
          <p:cNvSpPr>
            <a:spLocks noChangeArrowheads="1"/>
          </p:cNvSpPr>
          <p:nvPr/>
        </p:nvSpPr>
        <p:spPr bwMode="auto">
          <a:xfrm rot="10800000" flipV="1">
            <a:off x="580292" y="7505700"/>
            <a:ext cx="68076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Average Delay:</a:t>
            </a:r>
            <a:r>
              <a:rPr kumimoji="0" lang="en-US" altLang="en-US" sz="2400" b="0" i="0" u="none" strike="noStrike" cap="none" normalizeH="0" baseline="0" dirty="0">
                <a:ln>
                  <a:noFill/>
                </a:ln>
                <a:solidFill>
                  <a:schemeClr val="tx1"/>
                </a:solidFill>
                <a:effectLst/>
                <a:latin typeface="Arial" panose="020B0604020202020204" pitchFamily="34" charset="0"/>
              </a:rPr>
              <a:t> 21.18 Minutes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 of Flights Delayed:</a:t>
            </a:r>
            <a:r>
              <a:rPr kumimoji="0" lang="en-US" altLang="en-US" sz="2400" b="0" i="0" u="none" strike="noStrike" cap="none" normalizeH="0" baseline="0" dirty="0">
                <a:ln>
                  <a:noFill/>
                </a:ln>
                <a:solidFill>
                  <a:schemeClr val="tx1"/>
                </a:solidFill>
                <a:effectLst/>
                <a:latin typeface="Arial" panose="020B0604020202020204" pitchFamily="34" charset="0"/>
              </a:rPr>
              <a:t> 49.6%</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Insufficient Ground Time:</a:t>
            </a:r>
            <a:r>
              <a:rPr kumimoji="0" lang="en-US" altLang="en-US" sz="2400" b="0" i="0" u="none" strike="noStrike" cap="none" normalizeH="0" baseline="0" dirty="0">
                <a:ln>
                  <a:noFill/>
                </a:ln>
                <a:solidFill>
                  <a:schemeClr val="tx1"/>
                </a:solidFill>
                <a:effectLst/>
                <a:latin typeface="Arial" panose="020B0604020202020204" pitchFamily="34" charset="0"/>
              </a:rPr>
              <a:t> 630 Flights</a:t>
            </a:r>
          </a:p>
        </p:txBody>
      </p:sp>
      <p:sp>
        <p:nvSpPr>
          <p:cNvPr id="9" name="TextBox 8">
            <a:extLst>
              <a:ext uri="{FF2B5EF4-FFF2-40B4-BE49-F238E27FC236}">
                <a16:creationId xmlns:a16="http://schemas.microsoft.com/office/drawing/2014/main" id="{8EDD43A7-4C5A-C022-D213-FAAE9CD90522}"/>
              </a:ext>
            </a:extLst>
          </p:cNvPr>
          <p:cNvSpPr txBox="1"/>
          <p:nvPr/>
        </p:nvSpPr>
        <p:spPr>
          <a:xfrm>
            <a:off x="7086600" y="6836509"/>
            <a:ext cx="9225116" cy="646331"/>
          </a:xfrm>
          <a:prstGeom prst="rect">
            <a:avLst/>
          </a:prstGeom>
          <a:noFill/>
        </p:spPr>
        <p:txBody>
          <a:bodyPr wrap="square">
            <a:spAutoFit/>
          </a:bodyPr>
          <a:lstStyle/>
          <a:p>
            <a:r>
              <a:rPr lang="en-GB" b="1" dirty="0"/>
              <a:t>Source:</a:t>
            </a:r>
            <a:r>
              <a:rPr lang="en-GB" dirty="0"/>
              <a:t> These metrics were calculated by our script </a:t>
            </a:r>
            <a:r>
              <a:rPr lang="en-GB" dirty="0">
                <a:latin typeface="Courier New" panose="02070309020205020404" pitchFamily="49" charset="0"/>
              </a:rPr>
              <a:t>enhanced_main.py</a:t>
            </a:r>
            <a:r>
              <a:rPr lang="en-GB" dirty="0"/>
              <a:t> during the initial data analysis phase.</a:t>
            </a:r>
            <a:endParaRPr lang="en-IN" dirty="0"/>
          </a:p>
        </p:txBody>
      </p:sp>
      <p:sp>
        <p:nvSpPr>
          <p:cNvPr id="10" name="Slide Number Placeholder 9">
            <a:extLst>
              <a:ext uri="{FF2B5EF4-FFF2-40B4-BE49-F238E27FC236}">
                <a16:creationId xmlns:a16="http://schemas.microsoft.com/office/drawing/2014/main" id="{5A25AEC0-289E-6344-43D7-F50778F33F1F}"/>
              </a:ext>
            </a:extLst>
          </p:cNvPr>
          <p:cNvSpPr>
            <a:spLocks noGrp="1"/>
          </p:cNvSpPr>
          <p:nvPr>
            <p:ph type="sldNum" sz="quarter" idx="7"/>
          </p:nvPr>
        </p:nvSpPr>
        <p:spPr/>
        <p:txBody>
          <a:bodyPr/>
          <a:lstStyle/>
          <a:p>
            <a:fld id="{B6F15528-21DE-4FAA-801E-634DDDAF4B2B}" type="slidenum">
              <a:rPr lang="en-IN" smtClean="0"/>
              <a:t>6</a:t>
            </a:fld>
            <a:endParaRPr lang="en-IN"/>
          </a:p>
        </p:txBody>
      </p:sp>
    </p:spTree>
    <p:extLst>
      <p:ext uri="{BB962C8B-B14F-4D97-AF65-F5344CB8AC3E}">
        <p14:creationId xmlns:p14="http://schemas.microsoft.com/office/powerpoint/2010/main" val="202219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A9836-E2B8-687E-75CE-8000A31BE77B}"/>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B0B8C7F2-840C-35B2-27C5-32AFCFB76D69}"/>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2: The Flight Difficulty Score Engine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0DDBCD96-0153-05B6-1241-10641AF4F06A}"/>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D2E09678-28D6-770C-19A7-D5CEF3716742}"/>
              </a:ext>
            </a:extLst>
          </p:cNvPr>
          <p:cNvSpPr txBox="1"/>
          <p:nvPr/>
        </p:nvSpPr>
        <p:spPr>
          <a:xfrm>
            <a:off x="166948" y="1580971"/>
            <a:ext cx="14351416" cy="523220"/>
          </a:xfrm>
          <a:prstGeom prst="rect">
            <a:avLst/>
          </a:prstGeom>
          <a:noFill/>
        </p:spPr>
        <p:txBody>
          <a:bodyPr wrap="square">
            <a:spAutoFit/>
          </a:bodyPr>
          <a:lstStyle/>
          <a:p>
            <a:r>
              <a:rPr lang="en-GB" sz="2800" b="1" dirty="0"/>
              <a:t>Our Solution: A Hybrid Scoring System</a:t>
            </a:r>
            <a:endParaRPr lang="en-IN" sz="2800" b="1" dirty="0"/>
          </a:p>
        </p:txBody>
      </p:sp>
      <p:sp>
        <p:nvSpPr>
          <p:cNvPr id="7" name="TextBox 6">
            <a:extLst>
              <a:ext uri="{FF2B5EF4-FFF2-40B4-BE49-F238E27FC236}">
                <a16:creationId xmlns:a16="http://schemas.microsoft.com/office/drawing/2014/main" id="{90E373AE-FC1F-9D9B-7BEF-9EB1449295E1}"/>
              </a:ext>
            </a:extLst>
          </p:cNvPr>
          <p:cNvSpPr txBox="1"/>
          <p:nvPr/>
        </p:nvSpPr>
        <p:spPr>
          <a:xfrm>
            <a:off x="310845" y="2711924"/>
            <a:ext cx="17511452" cy="1077218"/>
          </a:xfrm>
          <a:prstGeom prst="rect">
            <a:avLst/>
          </a:prstGeom>
          <a:noFill/>
        </p:spPr>
        <p:txBody>
          <a:bodyPr wrap="square">
            <a:spAutoFit/>
          </a:bodyPr>
          <a:lstStyle/>
          <a:p>
            <a:r>
              <a:rPr lang="en-GB" sz="3200" dirty="0"/>
              <a:t>We built a two-layer solution: an interpretable Rank-Based Score for frontline teams, validated by powerful Machine Learning models for accuracy.</a:t>
            </a:r>
            <a:endParaRPr lang="en-IN" sz="3200" dirty="0"/>
          </a:p>
        </p:txBody>
      </p:sp>
      <p:sp>
        <p:nvSpPr>
          <p:cNvPr id="13" name="TextBox 12">
            <a:extLst>
              <a:ext uri="{FF2B5EF4-FFF2-40B4-BE49-F238E27FC236}">
                <a16:creationId xmlns:a16="http://schemas.microsoft.com/office/drawing/2014/main" id="{8D9F9A98-F523-7491-B533-562B7BF71A6D}"/>
              </a:ext>
            </a:extLst>
          </p:cNvPr>
          <p:cNvSpPr txBox="1"/>
          <p:nvPr/>
        </p:nvSpPr>
        <p:spPr>
          <a:xfrm>
            <a:off x="1447800" y="8953500"/>
            <a:ext cx="17068800" cy="646331"/>
          </a:xfrm>
          <a:prstGeom prst="rect">
            <a:avLst/>
          </a:prstGeom>
          <a:noFill/>
        </p:spPr>
        <p:txBody>
          <a:bodyPr wrap="square">
            <a:spAutoFit/>
          </a:bodyPr>
          <a:lstStyle/>
          <a:p>
            <a:r>
              <a:rPr lang="en-GB" sz="3600" dirty="0"/>
              <a:t>Raw Data -&gt; 39 Engineered Features -&gt; Rank-Based Score -&gt; ML Validation</a:t>
            </a:r>
            <a:endParaRPr lang="en-IN" sz="3600" dirty="0"/>
          </a:p>
        </p:txBody>
      </p:sp>
      <p:graphicFrame>
        <p:nvGraphicFramePr>
          <p:cNvPr id="16" name="TextBox 10">
            <a:extLst>
              <a:ext uri="{FF2B5EF4-FFF2-40B4-BE49-F238E27FC236}">
                <a16:creationId xmlns:a16="http://schemas.microsoft.com/office/drawing/2014/main" id="{59ED1EE7-C518-8BB3-56EB-D91137F7FC34}"/>
              </a:ext>
            </a:extLst>
          </p:cNvPr>
          <p:cNvGraphicFramePr/>
          <p:nvPr>
            <p:extLst>
              <p:ext uri="{D42A27DB-BD31-4B8C-83A1-F6EECF244321}">
                <p14:modId xmlns:p14="http://schemas.microsoft.com/office/powerpoint/2010/main" val="1388120129"/>
              </p:ext>
            </p:extLst>
          </p:nvPr>
        </p:nvGraphicFramePr>
        <p:xfrm>
          <a:off x="465703" y="4533900"/>
          <a:ext cx="17356594" cy="3539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14">
            <a:extLst>
              <a:ext uri="{FF2B5EF4-FFF2-40B4-BE49-F238E27FC236}">
                <a16:creationId xmlns:a16="http://schemas.microsoft.com/office/drawing/2014/main" id="{AE5700F4-5872-3BA1-6C91-516675FF1653}"/>
              </a:ext>
            </a:extLst>
          </p:cNvPr>
          <p:cNvSpPr>
            <a:spLocks noGrp="1"/>
          </p:cNvSpPr>
          <p:nvPr>
            <p:ph type="sldNum" sz="quarter" idx="7"/>
          </p:nvPr>
        </p:nvSpPr>
        <p:spPr/>
        <p:txBody>
          <a:bodyPr/>
          <a:lstStyle/>
          <a:p>
            <a:fld id="{B6F15528-21DE-4FAA-801E-634DDDAF4B2B}" type="slidenum">
              <a:rPr lang="en-IN" smtClean="0"/>
              <a:t>7</a:t>
            </a:fld>
            <a:endParaRPr lang="en-IN"/>
          </a:p>
        </p:txBody>
      </p:sp>
    </p:spTree>
    <p:extLst>
      <p:ext uri="{BB962C8B-B14F-4D97-AF65-F5344CB8AC3E}">
        <p14:creationId xmlns:p14="http://schemas.microsoft.com/office/powerpoint/2010/main" val="51074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05B9-8BDF-4217-7E05-B54697E7910E}"/>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ECF8B1E-F0AE-64DC-2DF3-3C5A0B335C5F}"/>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"Proof": Three Layers of Validation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658C1527-288E-B975-F729-861478AEF47E}"/>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C6A1E3F3-A0D8-AA6C-65DB-6F64AB07507A}"/>
              </a:ext>
            </a:extLst>
          </p:cNvPr>
          <p:cNvSpPr txBox="1"/>
          <p:nvPr/>
        </p:nvSpPr>
        <p:spPr>
          <a:xfrm>
            <a:off x="186612" y="1376589"/>
            <a:ext cx="9281852" cy="584775"/>
          </a:xfrm>
          <a:prstGeom prst="rect">
            <a:avLst/>
          </a:prstGeom>
          <a:noFill/>
        </p:spPr>
        <p:txBody>
          <a:bodyPr wrap="square">
            <a:spAutoFit/>
          </a:bodyPr>
          <a:lstStyle/>
          <a:p>
            <a:r>
              <a:rPr lang="en-GB" sz="3200" dirty="0"/>
              <a:t>We Didn't Just Build a Model, We Proved It Works</a:t>
            </a:r>
            <a:endParaRPr lang="en-IN" sz="3200" dirty="0"/>
          </a:p>
        </p:txBody>
      </p:sp>
      <p:sp>
        <p:nvSpPr>
          <p:cNvPr id="7" name="TextBox 6">
            <a:extLst>
              <a:ext uri="{FF2B5EF4-FFF2-40B4-BE49-F238E27FC236}">
                <a16:creationId xmlns:a16="http://schemas.microsoft.com/office/drawing/2014/main" id="{CF51A7D4-08DC-FB4B-747F-5DE5B9C1463D}"/>
              </a:ext>
            </a:extLst>
          </p:cNvPr>
          <p:cNvSpPr txBox="1"/>
          <p:nvPr/>
        </p:nvSpPr>
        <p:spPr>
          <a:xfrm>
            <a:off x="990600" y="2772683"/>
            <a:ext cx="15876349" cy="954107"/>
          </a:xfrm>
          <a:prstGeom prst="rect">
            <a:avLst/>
          </a:prstGeom>
          <a:noFill/>
        </p:spPr>
        <p:txBody>
          <a:bodyPr wrap="square">
            <a:spAutoFit/>
          </a:bodyPr>
          <a:lstStyle/>
          <a:p>
            <a:r>
              <a:rPr lang="en-GB" sz="2800" dirty="0"/>
              <a:t>Our system is rigorously validated with a 29x delay separation, 95% cross-validation accuracy, and successful next-week predictions.</a:t>
            </a:r>
            <a:endParaRPr lang="en-IN" sz="2800" dirty="0"/>
          </a:p>
        </p:txBody>
      </p:sp>
      <p:sp>
        <p:nvSpPr>
          <p:cNvPr id="13" name="TextBox 12">
            <a:extLst>
              <a:ext uri="{FF2B5EF4-FFF2-40B4-BE49-F238E27FC236}">
                <a16:creationId xmlns:a16="http://schemas.microsoft.com/office/drawing/2014/main" id="{04A69AE3-975A-8FDC-2F35-1DD0AACCA69E}"/>
              </a:ext>
            </a:extLst>
          </p:cNvPr>
          <p:cNvSpPr txBox="1"/>
          <p:nvPr/>
        </p:nvSpPr>
        <p:spPr>
          <a:xfrm>
            <a:off x="8928774" y="9500919"/>
            <a:ext cx="7938175" cy="646331"/>
          </a:xfrm>
          <a:prstGeom prst="rect">
            <a:avLst/>
          </a:prstGeom>
          <a:noFill/>
        </p:spPr>
        <p:txBody>
          <a:bodyPr wrap="square">
            <a:spAutoFit/>
          </a:bodyPr>
          <a:lstStyle/>
          <a:p>
            <a:r>
              <a:rPr lang="en-GB" b="1" dirty="0"/>
              <a:t>Source:</a:t>
            </a:r>
            <a:r>
              <a:rPr lang="en-GB" dirty="0"/>
              <a:t> All validation metrics were generated by </a:t>
            </a:r>
            <a:r>
              <a:rPr lang="en-GB" dirty="0">
                <a:latin typeface="Courier New" panose="02070309020205020404" pitchFamily="49" charset="0"/>
              </a:rPr>
              <a:t>enhanced_main.py</a:t>
            </a:r>
            <a:r>
              <a:rPr lang="en-GB" dirty="0"/>
              <a:t> and are available in the console output and </a:t>
            </a:r>
            <a:r>
              <a:rPr lang="en-GB" dirty="0">
                <a:latin typeface="Courier New" panose="02070309020205020404" pitchFamily="49" charset="0"/>
              </a:rPr>
              <a:t>ml_validation_results.csv</a:t>
            </a:r>
            <a:r>
              <a:rPr lang="en-GB" dirty="0"/>
              <a:t>.</a:t>
            </a:r>
            <a:endParaRPr lang="en-IN" dirty="0"/>
          </a:p>
        </p:txBody>
      </p:sp>
      <p:pic>
        <p:nvPicPr>
          <p:cNvPr id="17" name="Picture 16">
            <a:extLst>
              <a:ext uri="{FF2B5EF4-FFF2-40B4-BE49-F238E27FC236}">
                <a16:creationId xmlns:a16="http://schemas.microsoft.com/office/drawing/2014/main" id="{751F9915-D559-E51C-3811-9A5C1EEA5F80}"/>
              </a:ext>
            </a:extLst>
          </p:cNvPr>
          <p:cNvPicPr>
            <a:picLocks noChangeAspect="1"/>
          </p:cNvPicPr>
          <p:nvPr/>
        </p:nvPicPr>
        <p:blipFill>
          <a:blip r:embed="rId2"/>
          <a:stretch>
            <a:fillRect/>
          </a:stretch>
        </p:blipFill>
        <p:spPr>
          <a:xfrm>
            <a:off x="580292" y="4108875"/>
            <a:ext cx="8182708" cy="5727895"/>
          </a:xfrm>
          <a:prstGeom prst="rect">
            <a:avLst/>
          </a:prstGeom>
        </p:spPr>
      </p:pic>
      <p:sp>
        <p:nvSpPr>
          <p:cNvPr id="18" name="Slide Number Placeholder 17">
            <a:extLst>
              <a:ext uri="{FF2B5EF4-FFF2-40B4-BE49-F238E27FC236}">
                <a16:creationId xmlns:a16="http://schemas.microsoft.com/office/drawing/2014/main" id="{D53B7FB1-F5F1-9C65-6084-255134822CE2}"/>
              </a:ext>
            </a:extLst>
          </p:cNvPr>
          <p:cNvSpPr>
            <a:spLocks noGrp="1"/>
          </p:cNvSpPr>
          <p:nvPr>
            <p:ph type="sldNum" sz="quarter" idx="7"/>
          </p:nvPr>
        </p:nvSpPr>
        <p:spPr/>
        <p:txBody>
          <a:bodyPr/>
          <a:lstStyle/>
          <a:p>
            <a:fld id="{B6F15528-21DE-4FAA-801E-634DDDAF4B2B}" type="slidenum">
              <a:rPr lang="en-IN" smtClean="0"/>
              <a:t>8</a:t>
            </a:fld>
            <a:endParaRPr lang="en-IN"/>
          </a:p>
        </p:txBody>
      </p:sp>
      <p:sp>
        <p:nvSpPr>
          <p:cNvPr id="20" name="TextBox 19">
            <a:extLst>
              <a:ext uri="{FF2B5EF4-FFF2-40B4-BE49-F238E27FC236}">
                <a16:creationId xmlns:a16="http://schemas.microsoft.com/office/drawing/2014/main" id="{2FF61839-FB18-66F0-0142-31B76A124C49}"/>
              </a:ext>
            </a:extLst>
          </p:cNvPr>
          <p:cNvSpPr txBox="1"/>
          <p:nvPr/>
        </p:nvSpPr>
        <p:spPr>
          <a:xfrm>
            <a:off x="8763000" y="6228979"/>
            <a:ext cx="9342120" cy="369332"/>
          </a:xfrm>
          <a:prstGeom prst="rect">
            <a:avLst/>
          </a:prstGeom>
          <a:noFill/>
        </p:spPr>
        <p:txBody>
          <a:bodyPr wrap="square">
            <a:spAutoFit/>
          </a:bodyPr>
          <a:lstStyle/>
          <a:p>
            <a:r>
              <a:rPr lang="en-IN" dirty="0"/>
              <a:t>delay_validation_chart.png</a:t>
            </a:r>
          </a:p>
        </p:txBody>
      </p:sp>
    </p:spTree>
    <p:extLst>
      <p:ext uri="{BB962C8B-B14F-4D97-AF65-F5344CB8AC3E}">
        <p14:creationId xmlns:p14="http://schemas.microsoft.com/office/powerpoint/2010/main" val="279238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484CD-7711-2E2A-B7ED-0DDC26585298}"/>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EDF4856-9407-F833-BFD7-113864267D58}"/>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"Proof": Three Layers of Validation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43E56787-3F8A-2B87-17C0-6623EBEB6D74}"/>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638F87D4-141A-A901-C375-DE56EF19D26B}"/>
              </a:ext>
            </a:extLst>
          </p:cNvPr>
          <p:cNvSpPr txBox="1"/>
          <p:nvPr/>
        </p:nvSpPr>
        <p:spPr>
          <a:xfrm>
            <a:off x="186612" y="1376589"/>
            <a:ext cx="9281852" cy="584775"/>
          </a:xfrm>
          <a:prstGeom prst="rect">
            <a:avLst/>
          </a:prstGeom>
          <a:noFill/>
        </p:spPr>
        <p:txBody>
          <a:bodyPr wrap="square">
            <a:spAutoFit/>
          </a:bodyPr>
          <a:lstStyle/>
          <a:p>
            <a:r>
              <a:rPr lang="en-GB" sz="3200" dirty="0"/>
              <a:t>We Didn't Just Build a Model, We Proved It Works</a:t>
            </a:r>
            <a:endParaRPr lang="en-IN" sz="3200" dirty="0"/>
          </a:p>
        </p:txBody>
      </p:sp>
      <p:sp>
        <p:nvSpPr>
          <p:cNvPr id="11" name="TextBox 10">
            <a:extLst>
              <a:ext uri="{FF2B5EF4-FFF2-40B4-BE49-F238E27FC236}">
                <a16:creationId xmlns:a16="http://schemas.microsoft.com/office/drawing/2014/main" id="{C11148F7-88F4-5FF6-0373-1F1C16A4AC8F}"/>
              </a:ext>
            </a:extLst>
          </p:cNvPr>
          <p:cNvSpPr txBox="1"/>
          <p:nvPr/>
        </p:nvSpPr>
        <p:spPr>
          <a:xfrm>
            <a:off x="1044872" y="3162300"/>
            <a:ext cx="16198255" cy="4536819"/>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GB" sz="2800" dirty="0"/>
              <a:t>A model is only useful if it's reliable, so we validated our system three different ways:</a:t>
            </a:r>
          </a:p>
          <a:p>
            <a:pPr marL="457200" indent="-457200">
              <a:lnSpc>
                <a:spcPct val="150000"/>
              </a:lnSpc>
              <a:buFont typeface="Wingdings" panose="05000000000000000000" pitchFamily="2" charset="2"/>
              <a:buChar char="q"/>
            </a:pPr>
            <a:r>
              <a:rPr lang="en-GB" sz="2800" dirty="0"/>
              <a:t>First, our Rank-Based score shows a massive </a:t>
            </a:r>
            <a:r>
              <a:rPr lang="en-GB" sz="2800" b="1" dirty="0"/>
              <a:t>29x delay separation</a:t>
            </a:r>
            <a:r>
              <a:rPr lang="en-GB" sz="2800" dirty="0"/>
              <a:t>. 'Easy' flights are delayed by only 1.8 minutes on average, while our 'Difficult' flights are delayed by </a:t>
            </a:r>
            <a:r>
              <a:rPr lang="en-GB" sz="2800" b="1" dirty="0"/>
              <a:t>53.3 minutes</a:t>
            </a:r>
            <a:r>
              <a:rPr lang="en-GB" sz="2800" dirty="0"/>
              <a:t>.</a:t>
            </a:r>
          </a:p>
          <a:p>
            <a:pPr marL="457200" indent="-457200">
              <a:lnSpc>
                <a:spcPct val="150000"/>
              </a:lnSpc>
              <a:buFont typeface="Wingdings" panose="05000000000000000000" pitchFamily="2" charset="2"/>
              <a:buChar char="q"/>
            </a:pPr>
            <a:r>
              <a:rPr lang="en-GB" sz="2800" dirty="0"/>
              <a:t>Second, we trained our Gradient Boosting model on the first week of data and used it to predict the second week. It achieved an impressive </a:t>
            </a:r>
            <a:r>
              <a:rPr lang="en-GB" sz="2800" b="1" dirty="0"/>
              <a:t>92% accuracy</a:t>
            </a:r>
            <a:r>
              <a:rPr lang="en-GB" sz="2800" dirty="0"/>
              <a:t> on unseen data.</a:t>
            </a:r>
          </a:p>
          <a:p>
            <a:pPr marL="457200" indent="-457200">
              <a:lnSpc>
                <a:spcPct val="150000"/>
              </a:lnSpc>
              <a:buFont typeface="Wingdings" panose="05000000000000000000" pitchFamily="2" charset="2"/>
              <a:buChar char="q"/>
            </a:pPr>
            <a:r>
              <a:rPr lang="en-GB" sz="2800" dirty="0"/>
              <a:t>Finally, 5-fold cross-validation confirms the model's stability, with the Gradient Boosting model achieving a </a:t>
            </a:r>
            <a:r>
              <a:rPr lang="en-GB" sz="2800" b="1" dirty="0"/>
              <a:t>94.9% accuracy</a:t>
            </a:r>
            <a:r>
              <a:rPr lang="en-GB" sz="2800" dirty="0"/>
              <a:t>.</a:t>
            </a:r>
          </a:p>
        </p:txBody>
      </p:sp>
      <p:sp>
        <p:nvSpPr>
          <p:cNvPr id="13" name="TextBox 12">
            <a:extLst>
              <a:ext uri="{FF2B5EF4-FFF2-40B4-BE49-F238E27FC236}">
                <a16:creationId xmlns:a16="http://schemas.microsoft.com/office/drawing/2014/main" id="{C730D239-3B37-A982-02FE-6DF6B24E60F2}"/>
              </a:ext>
            </a:extLst>
          </p:cNvPr>
          <p:cNvSpPr txBox="1"/>
          <p:nvPr/>
        </p:nvSpPr>
        <p:spPr>
          <a:xfrm>
            <a:off x="8686800" y="9279729"/>
            <a:ext cx="8556327" cy="646331"/>
          </a:xfrm>
          <a:prstGeom prst="rect">
            <a:avLst/>
          </a:prstGeom>
          <a:noFill/>
        </p:spPr>
        <p:txBody>
          <a:bodyPr wrap="square">
            <a:spAutoFit/>
          </a:bodyPr>
          <a:lstStyle/>
          <a:p>
            <a:r>
              <a:rPr lang="en-GB" b="1" dirty="0"/>
              <a:t>Source:</a:t>
            </a:r>
            <a:r>
              <a:rPr lang="en-GB" dirty="0"/>
              <a:t> All validation metrics were generated by </a:t>
            </a:r>
            <a:r>
              <a:rPr lang="en-GB" dirty="0">
                <a:latin typeface="Courier New" panose="02070309020205020404" pitchFamily="49" charset="0"/>
              </a:rPr>
              <a:t>enhanced_main.py</a:t>
            </a:r>
            <a:r>
              <a:rPr lang="en-GB" dirty="0"/>
              <a:t> and are available in the console output and </a:t>
            </a:r>
            <a:r>
              <a:rPr lang="en-GB" dirty="0">
                <a:latin typeface="Courier New" panose="02070309020205020404" pitchFamily="49" charset="0"/>
              </a:rPr>
              <a:t>ml_validation_results.csv</a:t>
            </a:r>
            <a:r>
              <a:rPr lang="en-GB" dirty="0"/>
              <a:t>.</a:t>
            </a:r>
            <a:endParaRPr lang="en-IN" dirty="0"/>
          </a:p>
        </p:txBody>
      </p:sp>
      <p:sp>
        <p:nvSpPr>
          <p:cNvPr id="2" name="Slide Number Placeholder 1">
            <a:extLst>
              <a:ext uri="{FF2B5EF4-FFF2-40B4-BE49-F238E27FC236}">
                <a16:creationId xmlns:a16="http://schemas.microsoft.com/office/drawing/2014/main" id="{309E52FE-9DBB-DA7A-ECA0-BF8EC303826C}"/>
              </a:ext>
            </a:extLst>
          </p:cNvPr>
          <p:cNvSpPr>
            <a:spLocks noGrp="1"/>
          </p:cNvSpPr>
          <p:nvPr>
            <p:ph type="sldNum" sz="quarter" idx="7"/>
          </p:nvPr>
        </p:nvSpPr>
        <p:spPr/>
        <p:txBody>
          <a:bodyPr/>
          <a:lstStyle/>
          <a:p>
            <a:fld id="{B6F15528-21DE-4FAA-801E-634DDDAF4B2B}" type="slidenum">
              <a:rPr lang="en-IN" smtClean="0"/>
              <a:t>9</a:t>
            </a:fld>
            <a:endParaRPr lang="en-IN"/>
          </a:p>
        </p:txBody>
      </p:sp>
    </p:spTree>
    <p:extLst>
      <p:ext uri="{BB962C8B-B14F-4D97-AF65-F5344CB8AC3E}">
        <p14:creationId xmlns:p14="http://schemas.microsoft.com/office/powerpoint/2010/main" val="3282243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233</TotalTime>
  <Words>2426</Words>
  <Application>Microsoft Office PowerPoint</Application>
  <PresentationFormat>Custom</PresentationFormat>
  <Paragraphs>184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Arial Black</vt:lpstr>
      <vt:lpstr>Arial Unicode MS</vt:lpstr>
      <vt:lpstr>Century Gothic</vt:lpstr>
      <vt:lpstr>Courier New</vt:lpstr>
      <vt:lpstr>Tahoma</vt:lpstr>
      <vt:lpstr>Wingdings</vt:lpstr>
      <vt:lpstr>Office Theme</vt:lpstr>
      <vt:lpstr>PowerPoint Presentation</vt:lpstr>
      <vt:lpstr>Table of Contents</vt:lpstr>
      <vt:lpstr>The Business Challenge: Moving from Reactive to Proactive Operations</vt:lpstr>
      <vt:lpstr>Data &amp; Our Hybrid Methodology</vt:lpstr>
      <vt:lpstr>Deliverable 1: Exploratory Data Analysis What the Data Tells Us: ORD Operations Under Pressure</vt:lpstr>
      <vt:lpstr>What the Data Tells Us: ORD Operations Under Pressure</vt:lpstr>
      <vt:lpstr>Deliverable 2: The Flight Difficulty Score Engine</vt:lpstr>
      <vt:lpstr>The "Proof": Three Layers of Validation</vt:lpstr>
      <vt:lpstr>The "Proof": Three Layers of Validation</vt:lpstr>
      <vt:lpstr>Deliverable 3: Uncovering the "Why"</vt:lpstr>
      <vt:lpstr>Deliverable 3: Pinpointing the "Where"</vt:lpstr>
      <vt:lpstr>The Business Impact: A $33M Annual Opportunity</vt:lpstr>
      <vt:lpstr>Actionable Recommendations &amp; Deployment</vt:lpstr>
      <vt:lpstr>Conclusion</vt:lpstr>
      <vt:lpstr>PowerPoint Presentation</vt:lpstr>
      <vt:lpstr>Appendix A: Deeper Dive into Feature Relationships</vt:lpstr>
      <vt:lpstr>Appendix B: Daily Operational Tempo</vt:lpstr>
      <vt:lpstr>Appendix C: Statistical Proof of Score's Effectiveness</vt:lpstr>
      <vt:lpstr>Appendix D: Feature Importance</vt:lpstr>
      <vt:lpstr>Appendix E: Understanding Passenger Load Pressure</vt:lpstr>
      <vt:lpstr>Appendix F: Classification of the Flight Population</vt:lpstr>
      <vt:lpstr>Appendix G: Direct Correlation Between Score and Delay</vt:lpstr>
      <vt:lpstr>Appendix H: Top 10 Root Causes for 'Difficult' Flights</vt:lpstr>
      <vt:lpstr>Just like United, our ideas are ready to soar – thanks for flying with us on this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That</dc:title>
  <dc:creator>Rohan Kumar</dc:creator>
  <cp:keywords>DAGTAsZJBww,BAF1wWi6rXY</cp:keywords>
  <cp:lastModifiedBy>Aryan Kanojia</cp:lastModifiedBy>
  <cp:revision>2</cp:revision>
  <dcterms:created xsi:type="dcterms:W3CDTF">2025-10-05T13:17:37Z</dcterms:created>
  <dcterms:modified xsi:type="dcterms:W3CDTF">2025-10-06T03:39:45Z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2024-10-10T00:00:00Z</vt:filetime>
  </property>
  <property fmtid="{D5CDD505-2E9C-101B-9397-08002B2CF9AE}" pid="3" name="Creator">
    <vt:lpwstr>Canva</vt:lpwstr>
  </property>
  <property fmtid="{D5CDD505-2E9C-101B-9397-08002B2CF9AE}" pid="4" name="LastSaved">
    <vt:filetime>2025-10-05T00:00:00Z</vt:filetime>
  </property>
  <property fmtid="{D5CDD505-2E9C-101B-9397-08002B2CF9AE}" pid="5" name="Producer">
    <vt:lpwstr>Canva</vt:lpwstr>
  </property>
</Properties>
</file>